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72" r:id="rId1"/>
  </p:sldMasterIdLst>
  <p:notesMasterIdLst>
    <p:notesMasterId r:id="rId68"/>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2" r:id="rId15"/>
    <p:sldId id="320"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322" r:id="rId29"/>
    <p:sldId id="286" r:id="rId30"/>
    <p:sldId id="287" r:id="rId31"/>
    <p:sldId id="288" r:id="rId32"/>
    <p:sldId id="289" r:id="rId33"/>
    <p:sldId id="290" r:id="rId34"/>
    <p:sldId id="291" r:id="rId35"/>
    <p:sldId id="292" r:id="rId36"/>
    <p:sldId id="293" r:id="rId37"/>
    <p:sldId id="321" r:id="rId38"/>
    <p:sldId id="296" r:id="rId39"/>
    <p:sldId id="298" r:id="rId40"/>
    <p:sldId id="299" r:id="rId41"/>
    <p:sldId id="300" r:id="rId42"/>
    <p:sldId id="323" r:id="rId43"/>
    <p:sldId id="324" r:id="rId44"/>
    <p:sldId id="325" r:id="rId45"/>
    <p:sldId id="302" r:id="rId46"/>
    <p:sldId id="326" r:id="rId47"/>
    <p:sldId id="327" r:id="rId48"/>
    <p:sldId id="328" r:id="rId49"/>
    <p:sldId id="329" r:id="rId50"/>
    <p:sldId id="305" r:id="rId51"/>
    <p:sldId id="303" r:id="rId52"/>
    <p:sldId id="304"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64" d="100"/>
          <a:sy n="64" d="100"/>
        </p:scale>
        <p:origin x="-888" y="-10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DEA3D-C2BE-4258-BCAF-31012A68DF0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4ECDA083-FA8A-4B9A-B8F0-8E3EB2D20325}">
      <dgm:prSet custT="1"/>
      <dgm:spPr/>
      <dgm:t>
        <a:bodyPr/>
        <a:lstStyle/>
        <a:p>
          <a:r>
            <a:rPr lang="ru-RU" sz="2400" dirty="0"/>
            <a:t>Количественный</a:t>
          </a:r>
          <a:endParaRPr lang="ru-RU" sz="1800" dirty="0"/>
        </a:p>
      </dgm:t>
    </dgm:pt>
    <dgm:pt modelId="{2B109493-B72E-4246-A599-CAA090D00CBE}" type="parTrans" cxnId="{7D1FF29F-243E-4E81-9A80-0110BCCC1444}">
      <dgm:prSet/>
      <dgm:spPr/>
      <dgm:t>
        <a:bodyPr/>
        <a:lstStyle/>
        <a:p>
          <a:endParaRPr lang="ru-RU"/>
        </a:p>
      </dgm:t>
    </dgm:pt>
    <dgm:pt modelId="{CE9055C3-95A7-4A8A-A8AF-03553A97DD21}" type="sibTrans" cxnId="{7D1FF29F-243E-4E81-9A80-0110BCCC1444}">
      <dgm:prSet/>
      <dgm:spPr/>
      <dgm:t>
        <a:bodyPr/>
        <a:lstStyle/>
        <a:p>
          <a:endParaRPr lang="ru-RU"/>
        </a:p>
      </dgm:t>
    </dgm:pt>
    <dgm:pt modelId="{005B0826-06B2-4865-8000-DC53CE0495B9}">
      <dgm:prSet custT="1"/>
      <dgm:spPr/>
      <dgm:t>
        <a:bodyPr/>
        <a:lstStyle/>
        <a:p>
          <a:r>
            <a:rPr lang="ru-RU" sz="2400" dirty="0"/>
            <a:t>Качественный</a:t>
          </a:r>
          <a:endParaRPr lang="ru-RU" sz="1800" dirty="0"/>
        </a:p>
      </dgm:t>
    </dgm:pt>
    <dgm:pt modelId="{8544F535-D0B7-47E5-B919-37BC00633815}" type="parTrans" cxnId="{914FCFF5-FF73-4709-8EDD-5FAC21F735FE}">
      <dgm:prSet/>
      <dgm:spPr/>
      <dgm:t>
        <a:bodyPr/>
        <a:lstStyle/>
        <a:p>
          <a:endParaRPr lang="ru-RU"/>
        </a:p>
      </dgm:t>
    </dgm:pt>
    <dgm:pt modelId="{A4302C73-2FCB-4039-B542-6220ECA630F1}" type="sibTrans" cxnId="{914FCFF5-FF73-4709-8EDD-5FAC21F735FE}">
      <dgm:prSet/>
      <dgm:spPr/>
      <dgm:t>
        <a:bodyPr/>
        <a:lstStyle/>
        <a:p>
          <a:endParaRPr lang="ru-RU"/>
        </a:p>
      </dgm:t>
    </dgm:pt>
    <dgm:pt modelId="{3E0DB32C-8179-452E-969D-5CF807DBBA86}">
      <dgm:prSet/>
      <dgm:spPr/>
      <dgm:t>
        <a:bodyPr/>
        <a:lstStyle/>
        <a:p>
          <a:r>
            <a:rPr lang="ru-RU" dirty="0"/>
            <a:t>Точное отражение сущности</a:t>
          </a:r>
        </a:p>
      </dgm:t>
    </dgm:pt>
    <dgm:pt modelId="{F79BC7A7-F8DF-4442-9F12-1C79E539709A}" type="parTrans" cxnId="{3340832D-D5C4-4C5F-A9DA-29D2D10E028A}">
      <dgm:prSet/>
      <dgm:spPr/>
      <dgm:t>
        <a:bodyPr/>
        <a:lstStyle/>
        <a:p>
          <a:endParaRPr lang="ru-RU"/>
        </a:p>
      </dgm:t>
    </dgm:pt>
    <dgm:pt modelId="{ABE35812-AC61-4248-9AF8-12258491AE99}" type="sibTrans" cxnId="{3340832D-D5C4-4C5F-A9DA-29D2D10E028A}">
      <dgm:prSet/>
      <dgm:spPr/>
      <dgm:t>
        <a:bodyPr/>
        <a:lstStyle/>
        <a:p>
          <a:endParaRPr lang="ru-RU"/>
        </a:p>
      </dgm:t>
    </dgm:pt>
    <dgm:pt modelId="{E6C24927-9CFB-4A18-9AFC-F21BC0878C1D}">
      <dgm:prSet/>
      <dgm:spPr/>
      <dgm:t>
        <a:bodyPr/>
        <a:lstStyle/>
        <a:p>
          <a:r>
            <a:rPr lang="ru-RU" dirty="0"/>
            <a:t>Относительное отражение сущности в виде количества или меры в виде формы – «мера» вид знака</a:t>
          </a:r>
        </a:p>
      </dgm:t>
    </dgm:pt>
    <dgm:pt modelId="{3F7D21DA-FF48-43C1-AD25-065633B95EE3}" type="parTrans" cxnId="{92C21760-0CBE-46B8-AC87-D7E0496817F6}">
      <dgm:prSet/>
      <dgm:spPr/>
      <dgm:t>
        <a:bodyPr/>
        <a:lstStyle/>
        <a:p>
          <a:endParaRPr lang="ru-RU"/>
        </a:p>
      </dgm:t>
    </dgm:pt>
    <dgm:pt modelId="{83E51474-84A4-414E-BC64-B5ED904E5A6A}" type="sibTrans" cxnId="{92C21760-0CBE-46B8-AC87-D7E0496817F6}">
      <dgm:prSet/>
      <dgm:spPr/>
      <dgm:t>
        <a:bodyPr/>
        <a:lstStyle/>
        <a:p>
          <a:endParaRPr lang="ru-RU"/>
        </a:p>
      </dgm:t>
    </dgm:pt>
    <dgm:pt modelId="{5C0222C1-8B70-4AC2-9801-89BE6F2A6650}" type="pres">
      <dgm:prSet presAssocID="{FFDDEA3D-C2BE-4258-BCAF-31012A68DF05}" presName="theList" presStyleCnt="0">
        <dgm:presLayoutVars>
          <dgm:dir/>
          <dgm:animLvl val="lvl"/>
          <dgm:resizeHandles val="exact"/>
        </dgm:presLayoutVars>
      </dgm:prSet>
      <dgm:spPr/>
      <dgm:t>
        <a:bodyPr/>
        <a:lstStyle/>
        <a:p>
          <a:endParaRPr lang="ru-RU"/>
        </a:p>
      </dgm:t>
    </dgm:pt>
    <dgm:pt modelId="{5AA82D1A-8E4F-4973-86C2-D6FD9AE1B9A9}" type="pres">
      <dgm:prSet presAssocID="{4ECDA083-FA8A-4B9A-B8F0-8E3EB2D20325}" presName="compNode" presStyleCnt="0"/>
      <dgm:spPr/>
    </dgm:pt>
    <dgm:pt modelId="{9CE5F365-8B0B-4336-B7C3-232F71340595}" type="pres">
      <dgm:prSet presAssocID="{4ECDA083-FA8A-4B9A-B8F0-8E3EB2D20325}" presName="aNode" presStyleLbl="bgShp" presStyleIdx="0" presStyleCnt="2"/>
      <dgm:spPr/>
      <dgm:t>
        <a:bodyPr/>
        <a:lstStyle/>
        <a:p>
          <a:endParaRPr lang="ru-RU"/>
        </a:p>
      </dgm:t>
    </dgm:pt>
    <dgm:pt modelId="{674B766C-5F58-4FEE-ACE8-96A4DCE03F66}" type="pres">
      <dgm:prSet presAssocID="{4ECDA083-FA8A-4B9A-B8F0-8E3EB2D20325}" presName="textNode" presStyleLbl="bgShp" presStyleIdx="0" presStyleCnt="2"/>
      <dgm:spPr/>
      <dgm:t>
        <a:bodyPr/>
        <a:lstStyle/>
        <a:p>
          <a:endParaRPr lang="ru-RU"/>
        </a:p>
      </dgm:t>
    </dgm:pt>
    <dgm:pt modelId="{CF0B7B81-1574-4179-A68B-DB1BC8109F41}" type="pres">
      <dgm:prSet presAssocID="{4ECDA083-FA8A-4B9A-B8F0-8E3EB2D20325}" presName="compChildNode" presStyleCnt="0"/>
      <dgm:spPr/>
    </dgm:pt>
    <dgm:pt modelId="{A56988AC-769F-4CD4-9C28-E652FBA8C29F}" type="pres">
      <dgm:prSet presAssocID="{4ECDA083-FA8A-4B9A-B8F0-8E3EB2D20325}" presName="theInnerList" presStyleCnt="0"/>
      <dgm:spPr/>
    </dgm:pt>
    <dgm:pt modelId="{C2421D00-2E6A-4DCB-AF4E-328C493DD17D}" type="pres">
      <dgm:prSet presAssocID="{3E0DB32C-8179-452E-969D-5CF807DBBA86}" presName="childNode" presStyleLbl="node1" presStyleIdx="0" presStyleCnt="2">
        <dgm:presLayoutVars>
          <dgm:bulletEnabled val="1"/>
        </dgm:presLayoutVars>
      </dgm:prSet>
      <dgm:spPr/>
      <dgm:t>
        <a:bodyPr/>
        <a:lstStyle/>
        <a:p>
          <a:endParaRPr lang="ru-RU"/>
        </a:p>
      </dgm:t>
    </dgm:pt>
    <dgm:pt modelId="{9CF4E85B-8048-4951-AA07-469D02184EBE}" type="pres">
      <dgm:prSet presAssocID="{4ECDA083-FA8A-4B9A-B8F0-8E3EB2D20325}" presName="aSpace" presStyleCnt="0"/>
      <dgm:spPr/>
    </dgm:pt>
    <dgm:pt modelId="{4FF526D7-CE48-484C-A71F-42DFB0905175}" type="pres">
      <dgm:prSet presAssocID="{005B0826-06B2-4865-8000-DC53CE0495B9}" presName="compNode" presStyleCnt="0"/>
      <dgm:spPr/>
    </dgm:pt>
    <dgm:pt modelId="{3E544EE5-A569-49A7-9271-09D978F466F2}" type="pres">
      <dgm:prSet presAssocID="{005B0826-06B2-4865-8000-DC53CE0495B9}" presName="aNode" presStyleLbl="bgShp" presStyleIdx="1" presStyleCnt="2"/>
      <dgm:spPr/>
      <dgm:t>
        <a:bodyPr/>
        <a:lstStyle/>
        <a:p>
          <a:endParaRPr lang="ru-RU"/>
        </a:p>
      </dgm:t>
    </dgm:pt>
    <dgm:pt modelId="{F41971DB-332F-4354-8884-80664AC80FB4}" type="pres">
      <dgm:prSet presAssocID="{005B0826-06B2-4865-8000-DC53CE0495B9}" presName="textNode" presStyleLbl="bgShp" presStyleIdx="1" presStyleCnt="2"/>
      <dgm:spPr/>
      <dgm:t>
        <a:bodyPr/>
        <a:lstStyle/>
        <a:p>
          <a:endParaRPr lang="ru-RU"/>
        </a:p>
      </dgm:t>
    </dgm:pt>
    <dgm:pt modelId="{5CEDFF22-9F00-4A45-85B7-5B36A4D24B9A}" type="pres">
      <dgm:prSet presAssocID="{005B0826-06B2-4865-8000-DC53CE0495B9}" presName="compChildNode" presStyleCnt="0"/>
      <dgm:spPr/>
    </dgm:pt>
    <dgm:pt modelId="{767F1402-EEA2-4C9E-9FEC-6193D4983112}" type="pres">
      <dgm:prSet presAssocID="{005B0826-06B2-4865-8000-DC53CE0495B9}" presName="theInnerList" presStyleCnt="0"/>
      <dgm:spPr/>
    </dgm:pt>
    <dgm:pt modelId="{B8F52781-CF4F-43B7-8036-2AC03AEE04E8}" type="pres">
      <dgm:prSet presAssocID="{E6C24927-9CFB-4A18-9AFC-F21BC0878C1D}" presName="childNode" presStyleLbl="node1" presStyleIdx="1" presStyleCnt="2">
        <dgm:presLayoutVars>
          <dgm:bulletEnabled val="1"/>
        </dgm:presLayoutVars>
      </dgm:prSet>
      <dgm:spPr/>
      <dgm:t>
        <a:bodyPr/>
        <a:lstStyle/>
        <a:p>
          <a:endParaRPr lang="ru-RU"/>
        </a:p>
      </dgm:t>
    </dgm:pt>
  </dgm:ptLst>
  <dgm:cxnLst>
    <dgm:cxn modelId="{3340832D-D5C4-4C5F-A9DA-29D2D10E028A}" srcId="{4ECDA083-FA8A-4B9A-B8F0-8E3EB2D20325}" destId="{3E0DB32C-8179-452E-969D-5CF807DBBA86}" srcOrd="0" destOrd="0" parTransId="{F79BC7A7-F8DF-4442-9F12-1C79E539709A}" sibTransId="{ABE35812-AC61-4248-9AF8-12258491AE99}"/>
    <dgm:cxn modelId="{92C21760-0CBE-46B8-AC87-D7E0496817F6}" srcId="{005B0826-06B2-4865-8000-DC53CE0495B9}" destId="{E6C24927-9CFB-4A18-9AFC-F21BC0878C1D}" srcOrd="0" destOrd="0" parTransId="{3F7D21DA-FF48-43C1-AD25-065633B95EE3}" sibTransId="{83E51474-84A4-414E-BC64-B5ED904E5A6A}"/>
    <dgm:cxn modelId="{F161C13D-A72F-4865-AB7D-80E0AC293CE3}" type="presOf" srcId="{4ECDA083-FA8A-4B9A-B8F0-8E3EB2D20325}" destId="{674B766C-5F58-4FEE-ACE8-96A4DCE03F66}" srcOrd="1" destOrd="0" presId="urn:microsoft.com/office/officeart/2005/8/layout/lProcess2"/>
    <dgm:cxn modelId="{4590FD8A-BC59-40A3-ACE4-206146E03393}" type="presOf" srcId="{FFDDEA3D-C2BE-4258-BCAF-31012A68DF05}" destId="{5C0222C1-8B70-4AC2-9801-89BE6F2A6650}" srcOrd="0" destOrd="0" presId="urn:microsoft.com/office/officeart/2005/8/layout/lProcess2"/>
    <dgm:cxn modelId="{7D1FF29F-243E-4E81-9A80-0110BCCC1444}" srcId="{FFDDEA3D-C2BE-4258-BCAF-31012A68DF05}" destId="{4ECDA083-FA8A-4B9A-B8F0-8E3EB2D20325}" srcOrd="0" destOrd="0" parTransId="{2B109493-B72E-4246-A599-CAA090D00CBE}" sibTransId="{CE9055C3-95A7-4A8A-A8AF-03553A97DD21}"/>
    <dgm:cxn modelId="{1461FF9C-9671-4335-A65E-4DBB83876817}" type="presOf" srcId="{3E0DB32C-8179-452E-969D-5CF807DBBA86}" destId="{C2421D00-2E6A-4DCB-AF4E-328C493DD17D}" srcOrd="0" destOrd="0" presId="urn:microsoft.com/office/officeart/2005/8/layout/lProcess2"/>
    <dgm:cxn modelId="{F5A68FFE-9A6D-4457-80E6-55D98FAA68A4}" type="presOf" srcId="{005B0826-06B2-4865-8000-DC53CE0495B9}" destId="{3E544EE5-A569-49A7-9271-09D978F466F2}" srcOrd="0" destOrd="0" presId="urn:microsoft.com/office/officeart/2005/8/layout/lProcess2"/>
    <dgm:cxn modelId="{914FCFF5-FF73-4709-8EDD-5FAC21F735FE}" srcId="{FFDDEA3D-C2BE-4258-BCAF-31012A68DF05}" destId="{005B0826-06B2-4865-8000-DC53CE0495B9}" srcOrd="1" destOrd="0" parTransId="{8544F535-D0B7-47E5-B919-37BC00633815}" sibTransId="{A4302C73-2FCB-4039-B542-6220ECA630F1}"/>
    <dgm:cxn modelId="{EE7D40DF-3130-4945-9D3D-0B3DACD95B57}" type="presOf" srcId="{005B0826-06B2-4865-8000-DC53CE0495B9}" destId="{F41971DB-332F-4354-8884-80664AC80FB4}" srcOrd="1" destOrd="0" presId="urn:microsoft.com/office/officeart/2005/8/layout/lProcess2"/>
    <dgm:cxn modelId="{F430A50E-3CD5-4095-88A6-85FE9B220394}" type="presOf" srcId="{4ECDA083-FA8A-4B9A-B8F0-8E3EB2D20325}" destId="{9CE5F365-8B0B-4336-B7C3-232F71340595}" srcOrd="0" destOrd="0" presId="urn:microsoft.com/office/officeart/2005/8/layout/lProcess2"/>
    <dgm:cxn modelId="{AC8BFE23-D357-40A7-8D8F-827D63ABBF8B}" type="presOf" srcId="{E6C24927-9CFB-4A18-9AFC-F21BC0878C1D}" destId="{B8F52781-CF4F-43B7-8036-2AC03AEE04E8}" srcOrd="0" destOrd="0" presId="urn:microsoft.com/office/officeart/2005/8/layout/lProcess2"/>
    <dgm:cxn modelId="{B090107E-70B9-4727-9ABB-861C9436AFC8}" type="presParOf" srcId="{5C0222C1-8B70-4AC2-9801-89BE6F2A6650}" destId="{5AA82D1A-8E4F-4973-86C2-D6FD9AE1B9A9}" srcOrd="0" destOrd="0" presId="urn:microsoft.com/office/officeart/2005/8/layout/lProcess2"/>
    <dgm:cxn modelId="{565C7F6E-6961-4768-B5B2-EB8974D3F823}" type="presParOf" srcId="{5AA82D1A-8E4F-4973-86C2-D6FD9AE1B9A9}" destId="{9CE5F365-8B0B-4336-B7C3-232F71340595}" srcOrd="0" destOrd="0" presId="urn:microsoft.com/office/officeart/2005/8/layout/lProcess2"/>
    <dgm:cxn modelId="{89344AF5-25FD-433A-851E-2553BCA72BB1}" type="presParOf" srcId="{5AA82D1A-8E4F-4973-86C2-D6FD9AE1B9A9}" destId="{674B766C-5F58-4FEE-ACE8-96A4DCE03F66}" srcOrd="1" destOrd="0" presId="urn:microsoft.com/office/officeart/2005/8/layout/lProcess2"/>
    <dgm:cxn modelId="{035557C0-8937-4B15-8D49-08B9CDEA9817}" type="presParOf" srcId="{5AA82D1A-8E4F-4973-86C2-D6FD9AE1B9A9}" destId="{CF0B7B81-1574-4179-A68B-DB1BC8109F41}" srcOrd="2" destOrd="0" presId="urn:microsoft.com/office/officeart/2005/8/layout/lProcess2"/>
    <dgm:cxn modelId="{7941ED41-28A7-4737-9141-152CB9564A69}" type="presParOf" srcId="{CF0B7B81-1574-4179-A68B-DB1BC8109F41}" destId="{A56988AC-769F-4CD4-9C28-E652FBA8C29F}" srcOrd="0" destOrd="0" presId="urn:microsoft.com/office/officeart/2005/8/layout/lProcess2"/>
    <dgm:cxn modelId="{6D28CB7E-83B2-43F7-862D-523B7FB966FD}" type="presParOf" srcId="{A56988AC-769F-4CD4-9C28-E652FBA8C29F}" destId="{C2421D00-2E6A-4DCB-AF4E-328C493DD17D}" srcOrd="0" destOrd="0" presId="urn:microsoft.com/office/officeart/2005/8/layout/lProcess2"/>
    <dgm:cxn modelId="{4A06D7A9-B934-4E6D-B06D-A772DC23FEE9}" type="presParOf" srcId="{5C0222C1-8B70-4AC2-9801-89BE6F2A6650}" destId="{9CF4E85B-8048-4951-AA07-469D02184EBE}" srcOrd="1" destOrd="0" presId="urn:microsoft.com/office/officeart/2005/8/layout/lProcess2"/>
    <dgm:cxn modelId="{72E34E11-8CFC-4DA1-AC49-F514BB34907A}" type="presParOf" srcId="{5C0222C1-8B70-4AC2-9801-89BE6F2A6650}" destId="{4FF526D7-CE48-484C-A71F-42DFB0905175}" srcOrd="2" destOrd="0" presId="urn:microsoft.com/office/officeart/2005/8/layout/lProcess2"/>
    <dgm:cxn modelId="{66722C42-F512-4BD5-B46A-E674E3C42534}" type="presParOf" srcId="{4FF526D7-CE48-484C-A71F-42DFB0905175}" destId="{3E544EE5-A569-49A7-9271-09D978F466F2}" srcOrd="0" destOrd="0" presId="urn:microsoft.com/office/officeart/2005/8/layout/lProcess2"/>
    <dgm:cxn modelId="{A7F067E9-BCFC-419C-95BE-22B7187F0E8F}" type="presParOf" srcId="{4FF526D7-CE48-484C-A71F-42DFB0905175}" destId="{F41971DB-332F-4354-8884-80664AC80FB4}" srcOrd="1" destOrd="0" presId="urn:microsoft.com/office/officeart/2005/8/layout/lProcess2"/>
    <dgm:cxn modelId="{F3981670-028B-401C-B461-F6A09AA9EAB0}" type="presParOf" srcId="{4FF526D7-CE48-484C-A71F-42DFB0905175}" destId="{5CEDFF22-9F00-4A45-85B7-5B36A4D24B9A}" srcOrd="2" destOrd="0" presId="urn:microsoft.com/office/officeart/2005/8/layout/lProcess2"/>
    <dgm:cxn modelId="{5990D6BC-50D6-437F-A899-E662CE82CD23}" type="presParOf" srcId="{5CEDFF22-9F00-4A45-85B7-5B36A4D24B9A}" destId="{767F1402-EEA2-4C9E-9FEC-6193D4983112}" srcOrd="0" destOrd="0" presId="urn:microsoft.com/office/officeart/2005/8/layout/lProcess2"/>
    <dgm:cxn modelId="{4332FA62-730A-457C-89C3-1F58DC2EF247}" type="presParOf" srcId="{767F1402-EEA2-4C9E-9FEC-6193D4983112}" destId="{B8F52781-CF4F-43B7-8036-2AC03AEE04E8}"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DDEA3D-C2BE-4258-BCAF-31012A68DF0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EBF4D731-2401-453B-AB71-C6C68A571E5D}">
      <dgm:prSet/>
      <dgm:spPr/>
      <dgm:t>
        <a:bodyPr/>
        <a:lstStyle/>
        <a:p>
          <a:r>
            <a:rPr lang="ru-RU" dirty="0"/>
            <a:t>L – </a:t>
          </a:r>
          <a:r>
            <a:rPr lang="ru-RU" dirty="0" err="1"/>
            <a:t>label</a:t>
          </a:r>
          <a:r>
            <a:rPr lang="ru-RU" dirty="0"/>
            <a:t> (этикетка). Имя-понятие</a:t>
          </a:r>
        </a:p>
      </dgm:t>
    </dgm:pt>
    <dgm:pt modelId="{F36C69A9-01B8-4613-AC75-F591AE3CFB80}" type="parTrans" cxnId="{E3FDE310-A76F-4650-BADF-E7DAF0BE8246}">
      <dgm:prSet/>
      <dgm:spPr/>
      <dgm:t>
        <a:bodyPr/>
        <a:lstStyle/>
        <a:p>
          <a:endParaRPr lang="ru-RU"/>
        </a:p>
      </dgm:t>
    </dgm:pt>
    <dgm:pt modelId="{F4FE7EC6-763C-428C-8C58-AAFFF21C875A}" type="sibTrans" cxnId="{E3FDE310-A76F-4650-BADF-E7DAF0BE8246}">
      <dgm:prSet/>
      <dgm:spPr/>
      <dgm:t>
        <a:bodyPr/>
        <a:lstStyle/>
        <a:p>
          <a:endParaRPr lang="ru-RU"/>
        </a:p>
      </dgm:t>
    </dgm:pt>
    <dgm:pt modelId="{0080A8EE-BC82-4FDC-BCA6-0DCACA7E48C9}">
      <dgm:prSet custT="1"/>
      <dgm:spPr/>
      <dgm:t>
        <a:bodyPr/>
        <a:lstStyle/>
        <a:p>
          <a:r>
            <a:rPr lang="ru-RU" sz="2400" dirty="0"/>
            <a:t>Количественно</a:t>
          </a:r>
          <a:endParaRPr lang="ru-RU" sz="2500" dirty="0"/>
        </a:p>
      </dgm:t>
    </dgm:pt>
    <dgm:pt modelId="{4D956FC1-F1BD-41BD-B1AF-EEFF79C0F955}" type="parTrans" cxnId="{B8EA6F2A-0197-4CEA-A6C0-65EB8CC650CE}">
      <dgm:prSet/>
      <dgm:spPr/>
      <dgm:t>
        <a:bodyPr/>
        <a:lstStyle/>
        <a:p>
          <a:endParaRPr lang="ru-RU"/>
        </a:p>
      </dgm:t>
    </dgm:pt>
    <dgm:pt modelId="{47C2964D-3A4D-42F7-A45F-1B01BA8E8373}" type="sibTrans" cxnId="{B8EA6F2A-0197-4CEA-A6C0-65EB8CC650CE}">
      <dgm:prSet/>
      <dgm:spPr/>
      <dgm:t>
        <a:bodyPr/>
        <a:lstStyle/>
        <a:p>
          <a:endParaRPr lang="ru-RU"/>
        </a:p>
      </dgm:t>
    </dgm:pt>
    <dgm:pt modelId="{F88621F6-407A-4D94-ADAC-22C604B39206}">
      <dgm:prSet custT="1"/>
      <dgm:spPr/>
      <dgm:t>
        <a:bodyPr/>
        <a:lstStyle/>
        <a:p>
          <a:r>
            <a:rPr lang="ru-RU" sz="2400" dirty="0"/>
            <a:t>Качественно</a:t>
          </a:r>
          <a:endParaRPr lang="ru-RU" sz="2500" dirty="0"/>
        </a:p>
      </dgm:t>
    </dgm:pt>
    <dgm:pt modelId="{AE202E09-4FCB-40EA-B149-B2D8A503D18C}" type="parTrans" cxnId="{5A3D9346-57A4-4C6E-A570-7F1513E41979}">
      <dgm:prSet/>
      <dgm:spPr/>
      <dgm:t>
        <a:bodyPr/>
        <a:lstStyle/>
        <a:p>
          <a:endParaRPr lang="ru-RU"/>
        </a:p>
      </dgm:t>
    </dgm:pt>
    <dgm:pt modelId="{74440BCE-C337-4DB5-86C8-8F6A348B8FFB}" type="sibTrans" cxnId="{5A3D9346-57A4-4C6E-A570-7F1513E41979}">
      <dgm:prSet/>
      <dgm:spPr/>
      <dgm:t>
        <a:bodyPr/>
        <a:lstStyle/>
        <a:p>
          <a:endParaRPr lang="ru-RU"/>
        </a:p>
      </dgm:t>
    </dgm:pt>
    <dgm:pt modelId="{6F5E2001-8B24-4556-86BF-E5C7757D71BC}">
      <dgm:prSet/>
      <dgm:spPr/>
      <dgm:t>
        <a:bodyPr/>
        <a:lstStyle/>
        <a:p>
          <a:r>
            <a:rPr lang="ru-RU" dirty="0"/>
            <a:t>N – число</a:t>
          </a:r>
        </a:p>
      </dgm:t>
    </dgm:pt>
    <dgm:pt modelId="{306D49D3-07C5-4D4F-A929-2CEF2C68A1C4}" type="parTrans" cxnId="{BE6DE5AA-FF5F-4E31-98EB-350AAC155578}">
      <dgm:prSet/>
      <dgm:spPr/>
      <dgm:t>
        <a:bodyPr/>
        <a:lstStyle/>
        <a:p>
          <a:endParaRPr lang="ru-RU"/>
        </a:p>
      </dgm:t>
    </dgm:pt>
    <dgm:pt modelId="{0BE6A4FE-ABAA-4A31-B454-A051C78D1DA6}" type="sibTrans" cxnId="{BE6DE5AA-FF5F-4E31-98EB-350AAC155578}">
      <dgm:prSet/>
      <dgm:spPr/>
      <dgm:t>
        <a:bodyPr/>
        <a:lstStyle/>
        <a:p>
          <a:endParaRPr lang="ru-RU"/>
        </a:p>
      </dgm:t>
    </dgm:pt>
    <dgm:pt modelId="{57BAEBA4-D2C0-4BAB-9B58-572D37271498}">
      <dgm:prSet/>
      <dgm:spPr/>
      <dgm:t>
        <a:bodyPr/>
        <a:lstStyle/>
        <a:p>
          <a:r>
            <a:rPr lang="ru-RU" dirty="0"/>
            <a:t>S – Content. Содержание в виде последовательности слов</a:t>
          </a:r>
        </a:p>
      </dgm:t>
    </dgm:pt>
    <dgm:pt modelId="{71583165-EB73-4EEF-994E-F5A50E522753}" type="parTrans" cxnId="{3873BE65-9697-4B34-9E60-7B0EF287ABBD}">
      <dgm:prSet/>
      <dgm:spPr/>
      <dgm:t>
        <a:bodyPr/>
        <a:lstStyle/>
        <a:p>
          <a:endParaRPr lang="ru-RU"/>
        </a:p>
      </dgm:t>
    </dgm:pt>
    <dgm:pt modelId="{728EB23A-7513-4B90-A172-38873F5509B8}" type="sibTrans" cxnId="{3873BE65-9697-4B34-9E60-7B0EF287ABBD}">
      <dgm:prSet/>
      <dgm:spPr/>
      <dgm:t>
        <a:bodyPr/>
        <a:lstStyle/>
        <a:p>
          <a:endParaRPr lang="ru-RU"/>
        </a:p>
      </dgm:t>
    </dgm:pt>
    <dgm:pt modelId="{7AD29B4C-AE1C-4EE7-874A-CD990C48A6C4}">
      <dgm:prSet/>
      <dgm:spPr/>
      <dgm:t>
        <a:bodyPr/>
        <a:lstStyle/>
        <a:p>
          <a:r>
            <a:rPr lang="ru-RU" dirty="0"/>
            <a:t>X – значение в виде последовательности чисел</a:t>
          </a:r>
        </a:p>
      </dgm:t>
    </dgm:pt>
    <dgm:pt modelId="{09A2DD16-66EB-4AF2-AF12-FA172D4EA0A3}" type="parTrans" cxnId="{F3592EA5-024B-49C0-AE72-795E3838FF5A}">
      <dgm:prSet/>
      <dgm:spPr/>
      <dgm:t>
        <a:bodyPr/>
        <a:lstStyle/>
        <a:p>
          <a:endParaRPr lang="ru-RU"/>
        </a:p>
      </dgm:t>
    </dgm:pt>
    <dgm:pt modelId="{0AD2D090-F5AA-49C3-B682-1BF309511565}" type="sibTrans" cxnId="{F3592EA5-024B-49C0-AE72-795E3838FF5A}">
      <dgm:prSet/>
      <dgm:spPr/>
      <dgm:t>
        <a:bodyPr/>
        <a:lstStyle/>
        <a:p>
          <a:endParaRPr lang="ru-RU"/>
        </a:p>
      </dgm:t>
    </dgm:pt>
    <dgm:pt modelId="{02818C7E-CF97-4B26-B436-F3342573FD69}" type="pres">
      <dgm:prSet presAssocID="{FFDDEA3D-C2BE-4258-BCAF-31012A68DF05}" presName="theList" presStyleCnt="0">
        <dgm:presLayoutVars>
          <dgm:dir/>
          <dgm:animLvl val="lvl"/>
          <dgm:resizeHandles val="exact"/>
        </dgm:presLayoutVars>
      </dgm:prSet>
      <dgm:spPr/>
      <dgm:t>
        <a:bodyPr/>
        <a:lstStyle/>
        <a:p>
          <a:endParaRPr lang="ru-RU"/>
        </a:p>
      </dgm:t>
    </dgm:pt>
    <dgm:pt modelId="{993C33FA-55A4-482F-AC2D-C33A416BF072}" type="pres">
      <dgm:prSet presAssocID="{0080A8EE-BC82-4FDC-BCA6-0DCACA7E48C9}" presName="compNode" presStyleCnt="0"/>
      <dgm:spPr/>
    </dgm:pt>
    <dgm:pt modelId="{1FA95403-1D19-421F-98C6-70D5EAF82E48}" type="pres">
      <dgm:prSet presAssocID="{0080A8EE-BC82-4FDC-BCA6-0DCACA7E48C9}" presName="aNode" presStyleLbl="bgShp" presStyleIdx="0" presStyleCnt="2"/>
      <dgm:spPr/>
      <dgm:t>
        <a:bodyPr/>
        <a:lstStyle/>
        <a:p>
          <a:endParaRPr lang="ru-RU"/>
        </a:p>
      </dgm:t>
    </dgm:pt>
    <dgm:pt modelId="{73713CCF-F270-42DF-B9B8-37A035D3C830}" type="pres">
      <dgm:prSet presAssocID="{0080A8EE-BC82-4FDC-BCA6-0DCACA7E48C9}" presName="textNode" presStyleLbl="bgShp" presStyleIdx="0" presStyleCnt="2"/>
      <dgm:spPr/>
      <dgm:t>
        <a:bodyPr/>
        <a:lstStyle/>
        <a:p>
          <a:endParaRPr lang="ru-RU"/>
        </a:p>
      </dgm:t>
    </dgm:pt>
    <dgm:pt modelId="{8A01BE94-E86F-4B8A-9EA4-88957D12A239}" type="pres">
      <dgm:prSet presAssocID="{0080A8EE-BC82-4FDC-BCA6-0DCACA7E48C9}" presName="compChildNode" presStyleCnt="0"/>
      <dgm:spPr/>
    </dgm:pt>
    <dgm:pt modelId="{FB30E94C-F997-46F8-B025-9A8583366118}" type="pres">
      <dgm:prSet presAssocID="{0080A8EE-BC82-4FDC-BCA6-0DCACA7E48C9}" presName="theInnerList" presStyleCnt="0"/>
      <dgm:spPr/>
    </dgm:pt>
    <dgm:pt modelId="{108B01C9-0F4B-4802-B1DC-DBC9EB5338CF}" type="pres">
      <dgm:prSet presAssocID="{6F5E2001-8B24-4556-86BF-E5C7757D71BC}" presName="childNode" presStyleLbl="node1" presStyleIdx="0" presStyleCnt="4">
        <dgm:presLayoutVars>
          <dgm:bulletEnabled val="1"/>
        </dgm:presLayoutVars>
      </dgm:prSet>
      <dgm:spPr/>
      <dgm:t>
        <a:bodyPr/>
        <a:lstStyle/>
        <a:p>
          <a:endParaRPr lang="ru-RU"/>
        </a:p>
      </dgm:t>
    </dgm:pt>
    <dgm:pt modelId="{B1B2D8A5-9D3D-4E0B-84B8-B46A827A7944}" type="pres">
      <dgm:prSet presAssocID="{6F5E2001-8B24-4556-86BF-E5C7757D71BC}" presName="aSpace2" presStyleCnt="0"/>
      <dgm:spPr/>
    </dgm:pt>
    <dgm:pt modelId="{F1418662-BAA3-4218-BAAE-D402E5C65461}" type="pres">
      <dgm:prSet presAssocID="{7AD29B4C-AE1C-4EE7-874A-CD990C48A6C4}" presName="childNode" presStyleLbl="node1" presStyleIdx="1" presStyleCnt="4">
        <dgm:presLayoutVars>
          <dgm:bulletEnabled val="1"/>
        </dgm:presLayoutVars>
      </dgm:prSet>
      <dgm:spPr/>
      <dgm:t>
        <a:bodyPr/>
        <a:lstStyle/>
        <a:p>
          <a:endParaRPr lang="ru-RU"/>
        </a:p>
      </dgm:t>
    </dgm:pt>
    <dgm:pt modelId="{37F4F60D-72AB-4823-A41A-849A037F4555}" type="pres">
      <dgm:prSet presAssocID="{0080A8EE-BC82-4FDC-BCA6-0DCACA7E48C9}" presName="aSpace" presStyleCnt="0"/>
      <dgm:spPr/>
    </dgm:pt>
    <dgm:pt modelId="{6D03BD59-D787-4697-9BF0-30A36D9C40A9}" type="pres">
      <dgm:prSet presAssocID="{F88621F6-407A-4D94-ADAC-22C604B39206}" presName="compNode" presStyleCnt="0"/>
      <dgm:spPr/>
    </dgm:pt>
    <dgm:pt modelId="{53ABF76B-DABA-4E45-BC5E-222F3B4C0D07}" type="pres">
      <dgm:prSet presAssocID="{F88621F6-407A-4D94-ADAC-22C604B39206}" presName="aNode" presStyleLbl="bgShp" presStyleIdx="1" presStyleCnt="2"/>
      <dgm:spPr/>
      <dgm:t>
        <a:bodyPr/>
        <a:lstStyle/>
        <a:p>
          <a:endParaRPr lang="ru-RU"/>
        </a:p>
      </dgm:t>
    </dgm:pt>
    <dgm:pt modelId="{EAA7AC64-13EB-4D25-8F09-426D3C566FFE}" type="pres">
      <dgm:prSet presAssocID="{F88621F6-407A-4D94-ADAC-22C604B39206}" presName="textNode" presStyleLbl="bgShp" presStyleIdx="1" presStyleCnt="2"/>
      <dgm:spPr/>
      <dgm:t>
        <a:bodyPr/>
        <a:lstStyle/>
        <a:p>
          <a:endParaRPr lang="ru-RU"/>
        </a:p>
      </dgm:t>
    </dgm:pt>
    <dgm:pt modelId="{1ECC253C-FC84-4308-8319-32649B7FF02D}" type="pres">
      <dgm:prSet presAssocID="{F88621F6-407A-4D94-ADAC-22C604B39206}" presName="compChildNode" presStyleCnt="0"/>
      <dgm:spPr/>
    </dgm:pt>
    <dgm:pt modelId="{E67033A2-84FB-4E83-80EC-6F43DA77CD07}" type="pres">
      <dgm:prSet presAssocID="{F88621F6-407A-4D94-ADAC-22C604B39206}" presName="theInnerList" presStyleCnt="0"/>
      <dgm:spPr/>
    </dgm:pt>
    <dgm:pt modelId="{5A25BC65-8FC4-487A-9317-BBB12E18C44D}" type="pres">
      <dgm:prSet presAssocID="{EBF4D731-2401-453B-AB71-C6C68A571E5D}" presName="childNode" presStyleLbl="node1" presStyleIdx="2" presStyleCnt="4">
        <dgm:presLayoutVars>
          <dgm:bulletEnabled val="1"/>
        </dgm:presLayoutVars>
      </dgm:prSet>
      <dgm:spPr/>
      <dgm:t>
        <a:bodyPr/>
        <a:lstStyle/>
        <a:p>
          <a:endParaRPr lang="ru-RU"/>
        </a:p>
      </dgm:t>
    </dgm:pt>
    <dgm:pt modelId="{3A7AD48C-A4C1-4DB3-A1BB-9AAA500C7EA6}" type="pres">
      <dgm:prSet presAssocID="{EBF4D731-2401-453B-AB71-C6C68A571E5D}" presName="aSpace2" presStyleCnt="0"/>
      <dgm:spPr/>
    </dgm:pt>
    <dgm:pt modelId="{72D5F919-DC06-4BB9-8AAF-50469F7C39C7}" type="pres">
      <dgm:prSet presAssocID="{57BAEBA4-D2C0-4BAB-9B58-572D37271498}" presName="childNode" presStyleLbl="node1" presStyleIdx="3" presStyleCnt="4">
        <dgm:presLayoutVars>
          <dgm:bulletEnabled val="1"/>
        </dgm:presLayoutVars>
      </dgm:prSet>
      <dgm:spPr/>
      <dgm:t>
        <a:bodyPr/>
        <a:lstStyle/>
        <a:p>
          <a:endParaRPr lang="ru-RU"/>
        </a:p>
      </dgm:t>
    </dgm:pt>
  </dgm:ptLst>
  <dgm:cxnLst>
    <dgm:cxn modelId="{BE6DE5AA-FF5F-4E31-98EB-350AAC155578}" srcId="{0080A8EE-BC82-4FDC-BCA6-0DCACA7E48C9}" destId="{6F5E2001-8B24-4556-86BF-E5C7757D71BC}" srcOrd="0" destOrd="0" parTransId="{306D49D3-07C5-4D4F-A929-2CEF2C68A1C4}" sibTransId="{0BE6A4FE-ABAA-4A31-B454-A051C78D1DA6}"/>
    <dgm:cxn modelId="{8F4F13CB-3C53-402D-A40F-FB17859716A7}" type="presOf" srcId="{6F5E2001-8B24-4556-86BF-E5C7757D71BC}" destId="{108B01C9-0F4B-4802-B1DC-DBC9EB5338CF}" srcOrd="0" destOrd="0" presId="urn:microsoft.com/office/officeart/2005/8/layout/lProcess2"/>
    <dgm:cxn modelId="{F3592EA5-024B-49C0-AE72-795E3838FF5A}" srcId="{0080A8EE-BC82-4FDC-BCA6-0DCACA7E48C9}" destId="{7AD29B4C-AE1C-4EE7-874A-CD990C48A6C4}" srcOrd="1" destOrd="0" parTransId="{09A2DD16-66EB-4AF2-AF12-FA172D4EA0A3}" sibTransId="{0AD2D090-F5AA-49C3-B682-1BF309511565}"/>
    <dgm:cxn modelId="{3873BE65-9697-4B34-9E60-7B0EF287ABBD}" srcId="{F88621F6-407A-4D94-ADAC-22C604B39206}" destId="{57BAEBA4-D2C0-4BAB-9B58-572D37271498}" srcOrd="1" destOrd="0" parTransId="{71583165-EB73-4EEF-994E-F5A50E522753}" sibTransId="{728EB23A-7513-4B90-A172-38873F5509B8}"/>
    <dgm:cxn modelId="{2B4F44FC-FB71-4DEB-B62D-AC16776ECB0B}" type="presOf" srcId="{7AD29B4C-AE1C-4EE7-874A-CD990C48A6C4}" destId="{F1418662-BAA3-4218-BAAE-D402E5C65461}" srcOrd="0" destOrd="0" presId="urn:microsoft.com/office/officeart/2005/8/layout/lProcess2"/>
    <dgm:cxn modelId="{763E48B7-FCE7-46D3-A39A-78DDF1C8E157}" type="presOf" srcId="{57BAEBA4-D2C0-4BAB-9B58-572D37271498}" destId="{72D5F919-DC06-4BB9-8AAF-50469F7C39C7}" srcOrd="0" destOrd="0" presId="urn:microsoft.com/office/officeart/2005/8/layout/lProcess2"/>
    <dgm:cxn modelId="{38085CE1-D60F-40F8-9031-EA64B71E0408}" type="presOf" srcId="{0080A8EE-BC82-4FDC-BCA6-0DCACA7E48C9}" destId="{73713CCF-F270-42DF-B9B8-37A035D3C830}" srcOrd="1" destOrd="0" presId="urn:microsoft.com/office/officeart/2005/8/layout/lProcess2"/>
    <dgm:cxn modelId="{E3FDE310-A76F-4650-BADF-E7DAF0BE8246}" srcId="{F88621F6-407A-4D94-ADAC-22C604B39206}" destId="{EBF4D731-2401-453B-AB71-C6C68A571E5D}" srcOrd="0" destOrd="0" parTransId="{F36C69A9-01B8-4613-AC75-F591AE3CFB80}" sibTransId="{F4FE7EC6-763C-428C-8C58-AAFFF21C875A}"/>
    <dgm:cxn modelId="{5A3D9346-57A4-4C6E-A570-7F1513E41979}" srcId="{FFDDEA3D-C2BE-4258-BCAF-31012A68DF05}" destId="{F88621F6-407A-4D94-ADAC-22C604B39206}" srcOrd="1" destOrd="0" parTransId="{AE202E09-4FCB-40EA-B149-B2D8A503D18C}" sibTransId="{74440BCE-C337-4DB5-86C8-8F6A348B8FFB}"/>
    <dgm:cxn modelId="{6B7F087F-F467-4D56-BFBA-FEC9C8E1374A}" type="presOf" srcId="{0080A8EE-BC82-4FDC-BCA6-0DCACA7E48C9}" destId="{1FA95403-1D19-421F-98C6-70D5EAF82E48}" srcOrd="0" destOrd="0" presId="urn:microsoft.com/office/officeart/2005/8/layout/lProcess2"/>
    <dgm:cxn modelId="{E42DB213-841B-4EFE-9E50-15F360A9B2CB}" type="presOf" srcId="{FFDDEA3D-C2BE-4258-BCAF-31012A68DF05}" destId="{02818C7E-CF97-4B26-B436-F3342573FD69}" srcOrd="0" destOrd="0" presId="urn:microsoft.com/office/officeart/2005/8/layout/lProcess2"/>
    <dgm:cxn modelId="{B8EA6F2A-0197-4CEA-A6C0-65EB8CC650CE}" srcId="{FFDDEA3D-C2BE-4258-BCAF-31012A68DF05}" destId="{0080A8EE-BC82-4FDC-BCA6-0DCACA7E48C9}" srcOrd="0" destOrd="0" parTransId="{4D956FC1-F1BD-41BD-B1AF-EEFF79C0F955}" sibTransId="{47C2964D-3A4D-42F7-A45F-1B01BA8E8373}"/>
    <dgm:cxn modelId="{8B26E94E-A739-48DF-A240-E9C588720891}" type="presOf" srcId="{EBF4D731-2401-453B-AB71-C6C68A571E5D}" destId="{5A25BC65-8FC4-487A-9317-BBB12E18C44D}" srcOrd="0" destOrd="0" presId="urn:microsoft.com/office/officeart/2005/8/layout/lProcess2"/>
    <dgm:cxn modelId="{1B5B0299-CB2B-499E-8AA2-2D2D48DF4DFE}" type="presOf" srcId="{F88621F6-407A-4D94-ADAC-22C604B39206}" destId="{EAA7AC64-13EB-4D25-8F09-426D3C566FFE}" srcOrd="1" destOrd="0" presId="urn:microsoft.com/office/officeart/2005/8/layout/lProcess2"/>
    <dgm:cxn modelId="{48B0008F-094D-4286-8EEE-891A71348EEC}" type="presOf" srcId="{F88621F6-407A-4D94-ADAC-22C604B39206}" destId="{53ABF76B-DABA-4E45-BC5E-222F3B4C0D07}" srcOrd="0" destOrd="0" presId="urn:microsoft.com/office/officeart/2005/8/layout/lProcess2"/>
    <dgm:cxn modelId="{FBE4C1E5-95DC-438C-93DE-0EFB08D3BEB3}" type="presParOf" srcId="{02818C7E-CF97-4B26-B436-F3342573FD69}" destId="{993C33FA-55A4-482F-AC2D-C33A416BF072}" srcOrd="0" destOrd="0" presId="urn:microsoft.com/office/officeart/2005/8/layout/lProcess2"/>
    <dgm:cxn modelId="{ED528ED2-604F-4D8A-84DB-D793C2AFCF4F}" type="presParOf" srcId="{993C33FA-55A4-482F-AC2D-C33A416BF072}" destId="{1FA95403-1D19-421F-98C6-70D5EAF82E48}" srcOrd="0" destOrd="0" presId="urn:microsoft.com/office/officeart/2005/8/layout/lProcess2"/>
    <dgm:cxn modelId="{A75CE2BF-F9C2-4508-A795-114CB34DF5E9}" type="presParOf" srcId="{993C33FA-55A4-482F-AC2D-C33A416BF072}" destId="{73713CCF-F270-42DF-B9B8-37A035D3C830}" srcOrd="1" destOrd="0" presId="urn:microsoft.com/office/officeart/2005/8/layout/lProcess2"/>
    <dgm:cxn modelId="{D9DD124B-8C21-41D8-B789-AB3442759C1B}" type="presParOf" srcId="{993C33FA-55A4-482F-AC2D-C33A416BF072}" destId="{8A01BE94-E86F-4B8A-9EA4-88957D12A239}" srcOrd="2" destOrd="0" presId="urn:microsoft.com/office/officeart/2005/8/layout/lProcess2"/>
    <dgm:cxn modelId="{C2F77143-D63A-40AC-B0B3-5F44F621C6DF}" type="presParOf" srcId="{8A01BE94-E86F-4B8A-9EA4-88957D12A239}" destId="{FB30E94C-F997-46F8-B025-9A8583366118}" srcOrd="0" destOrd="0" presId="urn:microsoft.com/office/officeart/2005/8/layout/lProcess2"/>
    <dgm:cxn modelId="{941D97AE-02E9-43E7-849D-F369F8C8E3C4}" type="presParOf" srcId="{FB30E94C-F997-46F8-B025-9A8583366118}" destId="{108B01C9-0F4B-4802-B1DC-DBC9EB5338CF}" srcOrd="0" destOrd="0" presId="urn:microsoft.com/office/officeart/2005/8/layout/lProcess2"/>
    <dgm:cxn modelId="{C4D6C908-B03B-448A-91C8-EAD92DF54BDA}" type="presParOf" srcId="{FB30E94C-F997-46F8-B025-9A8583366118}" destId="{B1B2D8A5-9D3D-4E0B-84B8-B46A827A7944}" srcOrd="1" destOrd="0" presId="urn:microsoft.com/office/officeart/2005/8/layout/lProcess2"/>
    <dgm:cxn modelId="{1D5B6C65-EF0F-4B74-A5C8-C05480DD89E2}" type="presParOf" srcId="{FB30E94C-F997-46F8-B025-9A8583366118}" destId="{F1418662-BAA3-4218-BAAE-D402E5C65461}" srcOrd="2" destOrd="0" presId="urn:microsoft.com/office/officeart/2005/8/layout/lProcess2"/>
    <dgm:cxn modelId="{A85B37A5-1A37-45C7-9D81-B87DCC6369A2}" type="presParOf" srcId="{02818C7E-CF97-4B26-B436-F3342573FD69}" destId="{37F4F60D-72AB-4823-A41A-849A037F4555}" srcOrd="1" destOrd="0" presId="urn:microsoft.com/office/officeart/2005/8/layout/lProcess2"/>
    <dgm:cxn modelId="{4DDC958C-7969-4329-8AE1-9BD6EBBCEC58}" type="presParOf" srcId="{02818C7E-CF97-4B26-B436-F3342573FD69}" destId="{6D03BD59-D787-4697-9BF0-30A36D9C40A9}" srcOrd="2" destOrd="0" presId="urn:microsoft.com/office/officeart/2005/8/layout/lProcess2"/>
    <dgm:cxn modelId="{FCDA3DEE-5018-4D0B-8DDF-E7ECA7BDC80E}" type="presParOf" srcId="{6D03BD59-D787-4697-9BF0-30A36D9C40A9}" destId="{53ABF76B-DABA-4E45-BC5E-222F3B4C0D07}" srcOrd="0" destOrd="0" presId="urn:microsoft.com/office/officeart/2005/8/layout/lProcess2"/>
    <dgm:cxn modelId="{CA1118B8-3BD6-48C3-9A04-2D7693A9FC5E}" type="presParOf" srcId="{6D03BD59-D787-4697-9BF0-30A36D9C40A9}" destId="{EAA7AC64-13EB-4D25-8F09-426D3C566FFE}" srcOrd="1" destOrd="0" presId="urn:microsoft.com/office/officeart/2005/8/layout/lProcess2"/>
    <dgm:cxn modelId="{387A80F4-1D9F-4B83-9235-781D65815520}" type="presParOf" srcId="{6D03BD59-D787-4697-9BF0-30A36D9C40A9}" destId="{1ECC253C-FC84-4308-8319-32649B7FF02D}" srcOrd="2" destOrd="0" presId="urn:microsoft.com/office/officeart/2005/8/layout/lProcess2"/>
    <dgm:cxn modelId="{71A3DBA0-9B87-46DF-9A8C-EE7D7C85189E}" type="presParOf" srcId="{1ECC253C-FC84-4308-8319-32649B7FF02D}" destId="{E67033A2-84FB-4E83-80EC-6F43DA77CD07}" srcOrd="0" destOrd="0" presId="urn:microsoft.com/office/officeart/2005/8/layout/lProcess2"/>
    <dgm:cxn modelId="{4426F44C-CBA6-4E8C-906E-55678152217B}" type="presParOf" srcId="{E67033A2-84FB-4E83-80EC-6F43DA77CD07}" destId="{5A25BC65-8FC4-487A-9317-BBB12E18C44D}" srcOrd="0" destOrd="0" presId="urn:microsoft.com/office/officeart/2005/8/layout/lProcess2"/>
    <dgm:cxn modelId="{D63F721E-7A35-4F90-940D-9056D0439A6B}" type="presParOf" srcId="{E67033A2-84FB-4E83-80EC-6F43DA77CD07}" destId="{3A7AD48C-A4C1-4DB3-A1BB-9AAA500C7EA6}" srcOrd="1" destOrd="0" presId="urn:microsoft.com/office/officeart/2005/8/layout/lProcess2"/>
    <dgm:cxn modelId="{D98905A8-0050-4D3F-91D6-74D6766D7EF9}" type="presParOf" srcId="{E67033A2-84FB-4E83-80EC-6F43DA77CD07}" destId="{72D5F919-DC06-4BB9-8AAF-50469F7C39C7}" srcOrd="2" destOrd="0" presId="urn:microsoft.com/office/officeart/2005/8/layout/lProcess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D21183-B161-4F38-A220-F44F1137A093}" type="doc">
      <dgm:prSet loTypeId="urn:microsoft.com/office/officeart/2005/8/layout/process4" loCatId="process" qsTypeId="urn:microsoft.com/office/officeart/2005/8/quickstyle/simple1" qsCatId="simple" csTypeId="urn:microsoft.com/office/officeart/2005/8/colors/colorful1#1" csCatId="colorful"/>
      <dgm:spPr/>
      <dgm:t>
        <a:bodyPr/>
        <a:lstStyle/>
        <a:p>
          <a:endParaRPr lang="ru-RU"/>
        </a:p>
      </dgm:t>
    </dgm:pt>
    <dgm:pt modelId="{89031A59-24B3-47EE-A80C-04FA3AAED44D}">
      <dgm:prSet/>
      <dgm:spPr/>
      <dgm:t>
        <a:bodyPr/>
        <a:lstStyle/>
        <a:p>
          <a:r>
            <a:rPr lang="ru-RU"/>
            <a:t>Выделение характерных точек</a:t>
          </a:r>
        </a:p>
      </dgm:t>
    </dgm:pt>
    <dgm:pt modelId="{36FA73C2-E21C-485B-B9B7-3986FA13A450}" type="parTrans" cxnId="{A3C9E136-D175-472E-81D9-3CA4B2E78F1D}">
      <dgm:prSet/>
      <dgm:spPr/>
      <dgm:t>
        <a:bodyPr/>
        <a:lstStyle/>
        <a:p>
          <a:endParaRPr lang="ru-RU"/>
        </a:p>
      </dgm:t>
    </dgm:pt>
    <dgm:pt modelId="{17B16CD9-DDD8-4536-B8AB-74E8A94813DE}" type="sibTrans" cxnId="{A3C9E136-D175-472E-81D9-3CA4B2E78F1D}">
      <dgm:prSet/>
      <dgm:spPr/>
      <dgm:t>
        <a:bodyPr/>
        <a:lstStyle/>
        <a:p>
          <a:endParaRPr lang="ru-RU"/>
        </a:p>
      </dgm:t>
    </dgm:pt>
    <dgm:pt modelId="{F6FCB4D2-4641-4B3C-922A-F5C64561C31D}">
      <dgm:prSet/>
      <dgm:spPr/>
      <dgm:t>
        <a:bodyPr/>
        <a:lstStyle/>
        <a:p>
          <a:r>
            <a:rPr lang="ru-RU"/>
            <a:t>Установление отношений</a:t>
          </a:r>
        </a:p>
      </dgm:t>
    </dgm:pt>
    <dgm:pt modelId="{A7AB3405-C844-4867-9097-8B57FEB12004}" type="parTrans" cxnId="{8397CB3B-C5FB-4BE0-897F-AA621DB512DE}">
      <dgm:prSet/>
      <dgm:spPr/>
      <dgm:t>
        <a:bodyPr/>
        <a:lstStyle/>
        <a:p>
          <a:endParaRPr lang="ru-RU"/>
        </a:p>
      </dgm:t>
    </dgm:pt>
    <dgm:pt modelId="{0C3A224A-F795-4AB8-AD64-F8FB0491B450}" type="sibTrans" cxnId="{8397CB3B-C5FB-4BE0-897F-AA621DB512DE}">
      <dgm:prSet/>
      <dgm:spPr/>
      <dgm:t>
        <a:bodyPr/>
        <a:lstStyle/>
        <a:p>
          <a:endParaRPr lang="ru-RU"/>
        </a:p>
      </dgm:t>
    </dgm:pt>
    <dgm:pt modelId="{1B947C50-7D03-453E-A15F-7D42BCAD9834}">
      <dgm:prSet/>
      <dgm:spPr/>
      <dgm:t>
        <a:bodyPr/>
        <a:lstStyle/>
        <a:p>
          <a:r>
            <a:rPr lang="ru-RU"/>
            <a:t>Модельное представление отношений.</a:t>
          </a:r>
        </a:p>
      </dgm:t>
    </dgm:pt>
    <dgm:pt modelId="{E72018AC-64FF-4BEE-AC5F-D3092C10B4C1}" type="parTrans" cxnId="{5370C405-CB66-4674-8965-8FB9E4BBD2C9}">
      <dgm:prSet/>
      <dgm:spPr/>
      <dgm:t>
        <a:bodyPr/>
        <a:lstStyle/>
        <a:p>
          <a:endParaRPr lang="ru-RU"/>
        </a:p>
      </dgm:t>
    </dgm:pt>
    <dgm:pt modelId="{51758293-35E3-48F0-8A71-EE95A68E449E}" type="sibTrans" cxnId="{5370C405-CB66-4674-8965-8FB9E4BBD2C9}">
      <dgm:prSet/>
      <dgm:spPr/>
      <dgm:t>
        <a:bodyPr/>
        <a:lstStyle/>
        <a:p>
          <a:endParaRPr lang="ru-RU"/>
        </a:p>
      </dgm:t>
    </dgm:pt>
    <dgm:pt modelId="{2BD95F99-AD79-427A-B2B6-E3B851A36315}">
      <dgm:prSet/>
      <dgm:spPr/>
      <dgm:t>
        <a:bodyPr/>
        <a:lstStyle/>
        <a:p>
          <a:r>
            <a:rPr lang="ru-RU"/>
            <a:t>Сопоставление и классификация модельных представлений  на основе количественной и качественной меры  на основе метрик.</a:t>
          </a:r>
        </a:p>
      </dgm:t>
    </dgm:pt>
    <dgm:pt modelId="{AA876B34-A431-4E6E-A032-C230D5FCEE56}" type="parTrans" cxnId="{249BD698-EA81-4F5C-A0F2-E5005772A36A}">
      <dgm:prSet/>
      <dgm:spPr/>
      <dgm:t>
        <a:bodyPr/>
        <a:lstStyle/>
        <a:p>
          <a:endParaRPr lang="ru-RU"/>
        </a:p>
      </dgm:t>
    </dgm:pt>
    <dgm:pt modelId="{B5EE21FE-7103-420E-9FEF-B780BE428879}" type="sibTrans" cxnId="{249BD698-EA81-4F5C-A0F2-E5005772A36A}">
      <dgm:prSet/>
      <dgm:spPr/>
      <dgm:t>
        <a:bodyPr/>
        <a:lstStyle/>
        <a:p>
          <a:endParaRPr lang="ru-RU"/>
        </a:p>
      </dgm:t>
    </dgm:pt>
    <dgm:pt modelId="{F86A7C08-FBAC-4284-9D49-744056992AD6}" type="pres">
      <dgm:prSet presAssocID="{FFD21183-B161-4F38-A220-F44F1137A093}" presName="Name0" presStyleCnt="0">
        <dgm:presLayoutVars>
          <dgm:dir/>
          <dgm:animLvl val="lvl"/>
          <dgm:resizeHandles val="exact"/>
        </dgm:presLayoutVars>
      </dgm:prSet>
      <dgm:spPr/>
      <dgm:t>
        <a:bodyPr/>
        <a:lstStyle/>
        <a:p>
          <a:endParaRPr lang="ru-RU"/>
        </a:p>
      </dgm:t>
    </dgm:pt>
    <dgm:pt modelId="{5BC84F61-1163-4E44-8B98-2DF65169F303}" type="pres">
      <dgm:prSet presAssocID="{2BD95F99-AD79-427A-B2B6-E3B851A36315}" presName="boxAndChildren" presStyleCnt="0"/>
      <dgm:spPr/>
    </dgm:pt>
    <dgm:pt modelId="{2929A2CC-BA7D-4A5E-86AF-D0F4DD966D3A}" type="pres">
      <dgm:prSet presAssocID="{2BD95F99-AD79-427A-B2B6-E3B851A36315}" presName="parentTextBox" presStyleLbl="node1" presStyleIdx="0" presStyleCnt="4"/>
      <dgm:spPr/>
      <dgm:t>
        <a:bodyPr/>
        <a:lstStyle/>
        <a:p>
          <a:endParaRPr lang="ru-RU"/>
        </a:p>
      </dgm:t>
    </dgm:pt>
    <dgm:pt modelId="{C4BA4FAE-7BDD-4E1D-8F2E-2BAE2296E3A4}" type="pres">
      <dgm:prSet presAssocID="{51758293-35E3-48F0-8A71-EE95A68E449E}" presName="sp" presStyleCnt="0"/>
      <dgm:spPr/>
    </dgm:pt>
    <dgm:pt modelId="{8FCB0E97-60E0-4FF3-858A-03D4FFD34B06}" type="pres">
      <dgm:prSet presAssocID="{1B947C50-7D03-453E-A15F-7D42BCAD9834}" presName="arrowAndChildren" presStyleCnt="0"/>
      <dgm:spPr/>
    </dgm:pt>
    <dgm:pt modelId="{7C027C58-F549-4CF0-89B6-732641AC2D83}" type="pres">
      <dgm:prSet presAssocID="{1B947C50-7D03-453E-A15F-7D42BCAD9834}" presName="parentTextArrow" presStyleLbl="node1" presStyleIdx="1" presStyleCnt="4"/>
      <dgm:spPr/>
      <dgm:t>
        <a:bodyPr/>
        <a:lstStyle/>
        <a:p>
          <a:endParaRPr lang="ru-RU"/>
        </a:p>
      </dgm:t>
    </dgm:pt>
    <dgm:pt modelId="{F075A5A4-1D1F-4AB3-809B-7EF1718AEAE5}" type="pres">
      <dgm:prSet presAssocID="{0C3A224A-F795-4AB8-AD64-F8FB0491B450}" presName="sp" presStyleCnt="0"/>
      <dgm:spPr/>
    </dgm:pt>
    <dgm:pt modelId="{FD47275F-3DE8-436E-8401-08096FB2D4E0}" type="pres">
      <dgm:prSet presAssocID="{F6FCB4D2-4641-4B3C-922A-F5C64561C31D}" presName="arrowAndChildren" presStyleCnt="0"/>
      <dgm:spPr/>
    </dgm:pt>
    <dgm:pt modelId="{4C8D6DF6-C643-4AE0-8833-E6587BED38CD}" type="pres">
      <dgm:prSet presAssocID="{F6FCB4D2-4641-4B3C-922A-F5C64561C31D}" presName="parentTextArrow" presStyleLbl="node1" presStyleIdx="2" presStyleCnt="4"/>
      <dgm:spPr/>
      <dgm:t>
        <a:bodyPr/>
        <a:lstStyle/>
        <a:p>
          <a:endParaRPr lang="ru-RU"/>
        </a:p>
      </dgm:t>
    </dgm:pt>
    <dgm:pt modelId="{7CFE1223-0531-46DC-9A03-CBB2F9655EDE}" type="pres">
      <dgm:prSet presAssocID="{17B16CD9-DDD8-4536-B8AB-74E8A94813DE}" presName="sp" presStyleCnt="0"/>
      <dgm:spPr/>
    </dgm:pt>
    <dgm:pt modelId="{88A90F2C-669F-4846-A372-3CBC1A7A6A77}" type="pres">
      <dgm:prSet presAssocID="{89031A59-24B3-47EE-A80C-04FA3AAED44D}" presName="arrowAndChildren" presStyleCnt="0"/>
      <dgm:spPr/>
    </dgm:pt>
    <dgm:pt modelId="{F5979028-C026-4AB9-9FA0-564ADD33A16C}" type="pres">
      <dgm:prSet presAssocID="{89031A59-24B3-47EE-A80C-04FA3AAED44D}" presName="parentTextArrow" presStyleLbl="node1" presStyleIdx="3" presStyleCnt="4"/>
      <dgm:spPr/>
      <dgm:t>
        <a:bodyPr/>
        <a:lstStyle/>
        <a:p>
          <a:endParaRPr lang="ru-RU"/>
        </a:p>
      </dgm:t>
    </dgm:pt>
  </dgm:ptLst>
  <dgm:cxnLst>
    <dgm:cxn modelId="{5370C405-CB66-4674-8965-8FB9E4BBD2C9}" srcId="{FFD21183-B161-4F38-A220-F44F1137A093}" destId="{1B947C50-7D03-453E-A15F-7D42BCAD9834}" srcOrd="2" destOrd="0" parTransId="{E72018AC-64FF-4BEE-AC5F-D3092C10B4C1}" sibTransId="{51758293-35E3-48F0-8A71-EE95A68E449E}"/>
    <dgm:cxn modelId="{781DA33C-AB8A-4B4D-8D39-FF9BFE404EC4}" type="presOf" srcId="{FFD21183-B161-4F38-A220-F44F1137A093}" destId="{F86A7C08-FBAC-4284-9D49-744056992AD6}" srcOrd="0" destOrd="0" presId="urn:microsoft.com/office/officeart/2005/8/layout/process4"/>
    <dgm:cxn modelId="{88F37184-816F-40B5-BE85-DA0459ED2843}" type="presOf" srcId="{89031A59-24B3-47EE-A80C-04FA3AAED44D}" destId="{F5979028-C026-4AB9-9FA0-564ADD33A16C}" srcOrd="0" destOrd="0" presId="urn:microsoft.com/office/officeart/2005/8/layout/process4"/>
    <dgm:cxn modelId="{28CFBC86-1818-428A-B989-3BDFB03E9C04}" type="presOf" srcId="{F6FCB4D2-4641-4B3C-922A-F5C64561C31D}" destId="{4C8D6DF6-C643-4AE0-8833-E6587BED38CD}" srcOrd="0" destOrd="0" presId="urn:microsoft.com/office/officeart/2005/8/layout/process4"/>
    <dgm:cxn modelId="{5AE1FA30-CC23-4F50-A680-BFA1F7B567DC}" type="presOf" srcId="{1B947C50-7D03-453E-A15F-7D42BCAD9834}" destId="{7C027C58-F549-4CF0-89B6-732641AC2D83}" srcOrd="0" destOrd="0" presId="urn:microsoft.com/office/officeart/2005/8/layout/process4"/>
    <dgm:cxn modelId="{249BD698-EA81-4F5C-A0F2-E5005772A36A}" srcId="{FFD21183-B161-4F38-A220-F44F1137A093}" destId="{2BD95F99-AD79-427A-B2B6-E3B851A36315}" srcOrd="3" destOrd="0" parTransId="{AA876B34-A431-4E6E-A032-C230D5FCEE56}" sibTransId="{B5EE21FE-7103-420E-9FEF-B780BE428879}"/>
    <dgm:cxn modelId="{3745D0CA-350E-4277-A866-C1B22D16B12D}" type="presOf" srcId="{2BD95F99-AD79-427A-B2B6-E3B851A36315}" destId="{2929A2CC-BA7D-4A5E-86AF-D0F4DD966D3A}" srcOrd="0" destOrd="0" presId="urn:microsoft.com/office/officeart/2005/8/layout/process4"/>
    <dgm:cxn modelId="{A3C9E136-D175-472E-81D9-3CA4B2E78F1D}" srcId="{FFD21183-B161-4F38-A220-F44F1137A093}" destId="{89031A59-24B3-47EE-A80C-04FA3AAED44D}" srcOrd="0" destOrd="0" parTransId="{36FA73C2-E21C-485B-B9B7-3986FA13A450}" sibTransId="{17B16CD9-DDD8-4536-B8AB-74E8A94813DE}"/>
    <dgm:cxn modelId="{8397CB3B-C5FB-4BE0-897F-AA621DB512DE}" srcId="{FFD21183-B161-4F38-A220-F44F1137A093}" destId="{F6FCB4D2-4641-4B3C-922A-F5C64561C31D}" srcOrd="1" destOrd="0" parTransId="{A7AB3405-C844-4867-9097-8B57FEB12004}" sibTransId="{0C3A224A-F795-4AB8-AD64-F8FB0491B450}"/>
    <dgm:cxn modelId="{AD2B8DE6-BCA7-4E42-930F-C8FAAA711439}" type="presParOf" srcId="{F86A7C08-FBAC-4284-9D49-744056992AD6}" destId="{5BC84F61-1163-4E44-8B98-2DF65169F303}" srcOrd="0" destOrd="0" presId="urn:microsoft.com/office/officeart/2005/8/layout/process4"/>
    <dgm:cxn modelId="{FB8F6B1E-D54F-453B-A485-90A31DC90BD3}" type="presParOf" srcId="{5BC84F61-1163-4E44-8B98-2DF65169F303}" destId="{2929A2CC-BA7D-4A5E-86AF-D0F4DD966D3A}" srcOrd="0" destOrd="0" presId="urn:microsoft.com/office/officeart/2005/8/layout/process4"/>
    <dgm:cxn modelId="{88283EEF-C168-4953-8678-356697B965DF}" type="presParOf" srcId="{F86A7C08-FBAC-4284-9D49-744056992AD6}" destId="{C4BA4FAE-7BDD-4E1D-8F2E-2BAE2296E3A4}" srcOrd="1" destOrd="0" presId="urn:microsoft.com/office/officeart/2005/8/layout/process4"/>
    <dgm:cxn modelId="{4DBEC2F5-C05B-4370-8E89-AE787003029F}" type="presParOf" srcId="{F86A7C08-FBAC-4284-9D49-744056992AD6}" destId="{8FCB0E97-60E0-4FF3-858A-03D4FFD34B06}" srcOrd="2" destOrd="0" presId="urn:microsoft.com/office/officeart/2005/8/layout/process4"/>
    <dgm:cxn modelId="{F96E4A82-BA59-49FC-8E00-3219577FB391}" type="presParOf" srcId="{8FCB0E97-60E0-4FF3-858A-03D4FFD34B06}" destId="{7C027C58-F549-4CF0-89B6-732641AC2D83}" srcOrd="0" destOrd="0" presId="urn:microsoft.com/office/officeart/2005/8/layout/process4"/>
    <dgm:cxn modelId="{C88F6805-623B-470C-8325-789C4BFF2CDB}" type="presParOf" srcId="{F86A7C08-FBAC-4284-9D49-744056992AD6}" destId="{F075A5A4-1D1F-4AB3-809B-7EF1718AEAE5}" srcOrd="3" destOrd="0" presId="urn:microsoft.com/office/officeart/2005/8/layout/process4"/>
    <dgm:cxn modelId="{F4A4EB67-48E9-4DA3-ADDF-5B6C72DDF448}" type="presParOf" srcId="{F86A7C08-FBAC-4284-9D49-744056992AD6}" destId="{FD47275F-3DE8-436E-8401-08096FB2D4E0}" srcOrd="4" destOrd="0" presId="urn:microsoft.com/office/officeart/2005/8/layout/process4"/>
    <dgm:cxn modelId="{97DB2A4A-064C-4BC7-B636-BB25007D03B9}" type="presParOf" srcId="{FD47275F-3DE8-436E-8401-08096FB2D4E0}" destId="{4C8D6DF6-C643-4AE0-8833-E6587BED38CD}" srcOrd="0" destOrd="0" presId="urn:microsoft.com/office/officeart/2005/8/layout/process4"/>
    <dgm:cxn modelId="{9F305D8E-70DE-4248-AB66-4390A1827938}" type="presParOf" srcId="{F86A7C08-FBAC-4284-9D49-744056992AD6}" destId="{7CFE1223-0531-46DC-9A03-CBB2F9655EDE}" srcOrd="5" destOrd="0" presId="urn:microsoft.com/office/officeart/2005/8/layout/process4"/>
    <dgm:cxn modelId="{1FE68567-8848-44ED-B48E-939B7B6DFA94}" type="presParOf" srcId="{F86A7C08-FBAC-4284-9D49-744056992AD6}" destId="{88A90F2C-669F-4846-A372-3CBC1A7A6A77}" srcOrd="6" destOrd="0" presId="urn:microsoft.com/office/officeart/2005/8/layout/process4"/>
    <dgm:cxn modelId="{1946FFE1-6C80-4967-8045-0E4EE42AC2C5}" type="presParOf" srcId="{88A90F2C-669F-4846-A372-3CBC1A7A6A77}" destId="{F5979028-C026-4AB9-9FA0-564ADD33A16C}"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DE5C03-E8D9-4577-87E4-280FA7B9E42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ru-RU"/>
        </a:p>
      </dgm:t>
    </dgm:pt>
    <dgm:pt modelId="{28A80655-248E-4F35-A822-94D3369563CF}">
      <dgm:prSet/>
      <dgm:spPr/>
      <dgm:t>
        <a:bodyPr/>
        <a:lstStyle/>
        <a:p>
          <a:r>
            <a:rPr lang="ru-RU" dirty="0"/>
            <a:t>Сжимать звуковую информацию и обеспечивать алгоритмическую и структурную конфиденциальность</a:t>
          </a:r>
        </a:p>
      </dgm:t>
    </dgm:pt>
    <dgm:pt modelId="{E5AE106A-A83B-4874-90E6-26A003731A60}" type="parTrans" cxnId="{9ACACB49-D647-4F9A-9AC3-037E38D85A4E}">
      <dgm:prSet/>
      <dgm:spPr/>
      <dgm:t>
        <a:bodyPr/>
        <a:lstStyle/>
        <a:p>
          <a:endParaRPr lang="ru-RU"/>
        </a:p>
      </dgm:t>
    </dgm:pt>
    <dgm:pt modelId="{EEFF786E-FCE7-4940-B12F-A13CD9649728}" type="sibTrans" cxnId="{9ACACB49-D647-4F9A-9AC3-037E38D85A4E}">
      <dgm:prSet/>
      <dgm:spPr/>
      <dgm:t>
        <a:bodyPr/>
        <a:lstStyle/>
        <a:p>
          <a:endParaRPr lang="ru-RU"/>
        </a:p>
      </dgm:t>
    </dgm:pt>
    <dgm:pt modelId="{C42F9BE0-3475-4413-87E3-4307A5A1A02A}">
      <dgm:prSet/>
      <dgm:spPr/>
      <dgm:t>
        <a:bodyPr/>
        <a:lstStyle/>
        <a:p>
          <a:r>
            <a:rPr lang="ru-RU"/>
            <a:t>Устанавливать подобие отдельных участков с целью их распознавания</a:t>
          </a:r>
        </a:p>
      </dgm:t>
    </dgm:pt>
    <dgm:pt modelId="{0F04E7AF-437B-4CB2-8393-BF116D5187C5}" type="parTrans" cxnId="{7EFCB2DD-D89D-4A1F-A96B-1144B0B3C700}">
      <dgm:prSet/>
      <dgm:spPr/>
      <dgm:t>
        <a:bodyPr/>
        <a:lstStyle/>
        <a:p>
          <a:endParaRPr lang="ru-RU"/>
        </a:p>
      </dgm:t>
    </dgm:pt>
    <dgm:pt modelId="{3E8D31E5-4B53-4FD8-91B4-013114A8F776}" type="sibTrans" cxnId="{7EFCB2DD-D89D-4A1F-A96B-1144B0B3C700}">
      <dgm:prSet/>
      <dgm:spPr/>
      <dgm:t>
        <a:bodyPr/>
        <a:lstStyle/>
        <a:p>
          <a:endParaRPr lang="ru-RU"/>
        </a:p>
      </dgm:t>
    </dgm:pt>
    <dgm:pt modelId="{A3B19DCE-C03E-447C-906D-CDBD1EE1A11C}">
      <dgm:prSet/>
      <dgm:spPr/>
      <dgm:t>
        <a:bodyPr/>
        <a:lstStyle/>
        <a:p>
          <a:r>
            <a:rPr lang="ru-RU"/>
            <a:t>Выделять и распознавать голосовую составляющую в звуком потоке речи</a:t>
          </a:r>
        </a:p>
      </dgm:t>
    </dgm:pt>
    <dgm:pt modelId="{68DD7F50-59AF-4E5C-B4FB-03EB746E8B23}" type="parTrans" cxnId="{95932674-4BE1-4454-AF7D-BF2329A44439}">
      <dgm:prSet/>
      <dgm:spPr/>
      <dgm:t>
        <a:bodyPr/>
        <a:lstStyle/>
        <a:p>
          <a:endParaRPr lang="ru-RU"/>
        </a:p>
      </dgm:t>
    </dgm:pt>
    <dgm:pt modelId="{BF3E0ABC-E363-4358-AD98-ECDFBDAFA0C6}" type="sibTrans" cxnId="{95932674-4BE1-4454-AF7D-BF2329A44439}">
      <dgm:prSet/>
      <dgm:spPr/>
      <dgm:t>
        <a:bodyPr/>
        <a:lstStyle/>
        <a:p>
          <a:endParaRPr lang="ru-RU"/>
        </a:p>
      </dgm:t>
    </dgm:pt>
    <dgm:pt modelId="{8298ECAA-6DF5-4E01-935D-78CF5BB60B63}">
      <dgm:prSet/>
      <dgm:spPr/>
      <dgm:t>
        <a:bodyPr/>
        <a:lstStyle/>
        <a:p>
          <a:r>
            <a:rPr lang="ru-RU"/>
            <a:t>Определять тональность фонемы, слова (ударение), фразы</a:t>
          </a:r>
        </a:p>
      </dgm:t>
    </dgm:pt>
    <dgm:pt modelId="{B04999D6-349B-47EC-916D-200D0C8D64C4}" type="parTrans" cxnId="{5B6C82F3-728B-4B91-9ABE-69297569A261}">
      <dgm:prSet/>
      <dgm:spPr/>
      <dgm:t>
        <a:bodyPr/>
        <a:lstStyle/>
        <a:p>
          <a:endParaRPr lang="ru-RU"/>
        </a:p>
      </dgm:t>
    </dgm:pt>
    <dgm:pt modelId="{14E2D51D-46BB-44A0-BF6E-AE0FE71C832E}" type="sibTrans" cxnId="{5B6C82F3-728B-4B91-9ABE-69297569A261}">
      <dgm:prSet/>
      <dgm:spPr/>
      <dgm:t>
        <a:bodyPr/>
        <a:lstStyle/>
        <a:p>
          <a:endParaRPr lang="ru-RU"/>
        </a:p>
      </dgm:t>
    </dgm:pt>
    <dgm:pt modelId="{21BEB138-452E-42C0-9FF3-D82E30725B9B}">
      <dgm:prSet/>
      <dgm:spPr/>
      <dgm:t>
        <a:bodyPr/>
        <a:lstStyle/>
        <a:p>
          <a:r>
            <a:rPr lang="ru-RU"/>
            <a:t>Раскладывать звуковой поток на содержательные участки (фрагменты)  и  участки с минимальным информационным содержанием</a:t>
          </a:r>
        </a:p>
      </dgm:t>
    </dgm:pt>
    <dgm:pt modelId="{67E1E0B2-0C77-43C9-8C30-C5EC0757AAFE}" type="parTrans" cxnId="{6F686A14-A6D0-4854-B1EC-88D4BA09B265}">
      <dgm:prSet/>
      <dgm:spPr/>
      <dgm:t>
        <a:bodyPr/>
        <a:lstStyle/>
        <a:p>
          <a:endParaRPr lang="ru-RU"/>
        </a:p>
      </dgm:t>
    </dgm:pt>
    <dgm:pt modelId="{E9615865-967B-446B-B03E-221444639CA1}" type="sibTrans" cxnId="{6F686A14-A6D0-4854-B1EC-88D4BA09B265}">
      <dgm:prSet/>
      <dgm:spPr/>
      <dgm:t>
        <a:bodyPr/>
        <a:lstStyle/>
        <a:p>
          <a:endParaRPr lang="ru-RU"/>
        </a:p>
      </dgm:t>
    </dgm:pt>
    <dgm:pt modelId="{B7810423-C7BB-42D4-A71A-C48A5976F16F}" type="pres">
      <dgm:prSet presAssocID="{8BDE5C03-E8D9-4577-87E4-280FA7B9E426}" presName="linear" presStyleCnt="0">
        <dgm:presLayoutVars>
          <dgm:animLvl val="lvl"/>
          <dgm:resizeHandles val="exact"/>
        </dgm:presLayoutVars>
      </dgm:prSet>
      <dgm:spPr/>
      <dgm:t>
        <a:bodyPr/>
        <a:lstStyle/>
        <a:p>
          <a:endParaRPr lang="ru-RU"/>
        </a:p>
      </dgm:t>
    </dgm:pt>
    <dgm:pt modelId="{F2BC5856-08F5-4998-985D-F93E8C67BABF}" type="pres">
      <dgm:prSet presAssocID="{28A80655-248E-4F35-A822-94D3369563CF}" presName="parentText" presStyleLbl="node1" presStyleIdx="0" presStyleCnt="5">
        <dgm:presLayoutVars>
          <dgm:chMax val="0"/>
          <dgm:bulletEnabled val="1"/>
        </dgm:presLayoutVars>
      </dgm:prSet>
      <dgm:spPr/>
      <dgm:t>
        <a:bodyPr/>
        <a:lstStyle/>
        <a:p>
          <a:endParaRPr lang="ru-RU"/>
        </a:p>
      </dgm:t>
    </dgm:pt>
    <dgm:pt modelId="{F9A300DC-EFEC-4B3C-A058-57CB8BE0E181}" type="pres">
      <dgm:prSet presAssocID="{EEFF786E-FCE7-4940-B12F-A13CD9649728}" presName="spacer" presStyleCnt="0"/>
      <dgm:spPr/>
    </dgm:pt>
    <dgm:pt modelId="{3A0AEE44-1F17-446F-8CB2-1C2C899A0F1D}" type="pres">
      <dgm:prSet presAssocID="{C42F9BE0-3475-4413-87E3-4307A5A1A02A}" presName="parentText" presStyleLbl="node1" presStyleIdx="1" presStyleCnt="5">
        <dgm:presLayoutVars>
          <dgm:chMax val="0"/>
          <dgm:bulletEnabled val="1"/>
        </dgm:presLayoutVars>
      </dgm:prSet>
      <dgm:spPr/>
      <dgm:t>
        <a:bodyPr/>
        <a:lstStyle/>
        <a:p>
          <a:endParaRPr lang="ru-RU"/>
        </a:p>
      </dgm:t>
    </dgm:pt>
    <dgm:pt modelId="{A632DA2E-01AE-4DCF-823A-9708A21E6126}" type="pres">
      <dgm:prSet presAssocID="{3E8D31E5-4B53-4FD8-91B4-013114A8F776}" presName="spacer" presStyleCnt="0"/>
      <dgm:spPr/>
    </dgm:pt>
    <dgm:pt modelId="{6550F23A-EF22-46AB-B28E-17B6C3484BF9}" type="pres">
      <dgm:prSet presAssocID="{A3B19DCE-C03E-447C-906D-CDBD1EE1A11C}" presName="parentText" presStyleLbl="node1" presStyleIdx="2" presStyleCnt="5">
        <dgm:presLayoutVars>
          <dgm:chMax val="0"/>
          <dgm:bulletEnabled val="1"/>
        </dgm:presLayoutVars>
      </dgm:prSet>
      <dgm:spPr/>
      <dgm:t>
        <a:bodyPr/>
        <a:lstStyle/>
        <a:p>
          <a:endParaRPr lang="ru-RU"/>
        </a:p>
      </dgm:t>
    </dgm:pt>
    <dgm:pt modelId="{141461E0-C9B5-43D8-8CFA-BC3F3235360A}" type="pres">
      <dgm:prSet presAssocID="{BF3E0ABC-E363-4358-AD98-ECDFBDAFA0C6}" presName="spacer" presStyleCnt="0"/>
      <dgm:spPr/>
    </dgm:pt>
    <dgm:pt modelId="{9C11C5CD-C361-48FD-B58F-799E8FAB85BA}" type="pres">
      <dgm:prSet presAssocID="{8298ECAA-6DF5-4E01-935D-78CF5BB60B63}" presName="parentText" presStyleLbl="node1" presStyleIdx="3" presStyleCnt="5">
        <dgm:presLayoutVars>
          <dgm:chMax val="0"/>
          <dgm:bulletEnabled val="1"/>
        </dgm:presLayoutVars>
      </dgm:prSet>
      <dgm:spPr/>
      <dgm:t>
        <a:bodyPr/>
        <a:lstStyle/>
        <a:p>
          <a:endParaRPr lang="ru-RU"/>
        </a:p>
      </dgm:t>
    </dgm:pt>
    <dgm:pt modelId="{BE9C204E-0686-455B-ACBB-2ABB0C071BDA}" type="pres">
      <dgm:prSet presAssocID="{14E2D51D-46BB-44A0-BF6E-AE0FE71C832E}" presName="spacer" presStyleCnt="0"/>
      <dgm:spPr/>
    </dgm:pt>
    <dgm:pt modelId="{B90D6576-525F-4CCB-881D-71600656E0AD}" type="pres">
      <dgm:prSet presAssocID="{21BEB138-452E-42C0-9FF3-D82E30725B9B}" presName="parentText" presStyleLbl="node1" presStyleIdx="4" presStyleCnt="5">
        <dgm:presLayoutVars>
          <dgm:chMax val="0"/>
          <dgm:bulletEnabled val="1"/>
        </dgm:presLayoutVars>
      </dgm:prSet>
      <dgm:spPr/>
      <dgm:t>
        <a:bodyPr/>
        <a:lstStyle/>
        <a:p>
          <a:endParaRPr lang="ru-RU"/>
        </a:p>
      </dgm:t>
    </dgm:pt>
  </dgm:ptLst>
  <dgm:cxnLst>
    <dgm:cxn modelId="{173B17E7-24E5-4B9C-8E09-1F17BC1420AB}" type="presOf" srcId="{8298ECAA-6DF5-4E01-935D-78CF5BB60B63}" destId="{9C11C5CD-C361-48FD-B58F-799E8FAB85BA}" srcOrd="0" destOrd="0" presId="urn:microsoft.com/office/officeart/2005/8/layout/vList2"/>
    <dgm:cxn modelId="{3315DE03-8664-4B15-969A-6C3FAFE2DDDD}" type="presOf" srcId="{28A80655-248E-4F35-A822-94D3369563CF}" destId="{F2BC5856-08F5-4998-985D-F93E8C67BABF}" srcOrd="0" destOrd="0" presId="urn:microsoft.com/office/officeart/2005/8/layout/vList2"/>
    <dgm:cxn modelId="{7EFCB2DD-D89D-4A1F-A96B-1144B0B3C700}" srcId="{8BDE5C03-E8D9-4577-87E4-280FA7B9E426}" destId="{C42F9BE0-3475-4413-87E3-4307A5A1A02A}" srcOrd="1" destOrd="0" parTransId="{0F04E7AF-437B-4CB2-8393-BF116D5187C5}" sibTransId="{3E8D31E5-4B53-4FD8-91B4-013114A8F776}"/>
    <dgm:cxn modelId="{24332C95-9A29-408D-8DC2-72F488F0AB71}" type="presOf" srcId="{C42F9BE0-3475-4413-87E3-4307A5A1A02A}" destId="{3A0AEE44-1F17-446F-8CB2-1C2C899A0F1D}" srcOrd="0" destOrd="0" presId="urn:microsoft.com/office/officeart/2005/8/layout/vList2"/>
    <dgm:cxn modelId="{95932674-4BE1-4454-AF7D-BF2329A44439}" srcId="{8BDE5C03-E8D9-4577-87E4-280FA7B9E426}" destId="{A3B19DCE-C03E-447C-906D-CDBD1EE1A11C}" srcOrd="2" destOrd="0" parTransId="{68DD7F50-59AF-4E5C-B4FB-03EB746E8B23}" sibTransId="{BF3E0ABC-E363-4358-AD98-ECDFBDAFA0C6}"/>
    <dgm:cxn modelId="{9ACACB49-D647-4F9A-9AC3-037E38D85A4E}" srcId="{8BDE5C03-E8D9-4577-87E4-280FA7B9E426}" destId="{28A80655-248E-4F35-A822-94D3369563CF}" srcOrd="0" destOrd="0" parTransId="{E5AE106A-A83B-4874-90E6-26A003731A60}" sibTransId="{EEFF786E-FCE7-4940-B12F-A13CD9649728}"/>
    <dgm:cxn modelId="{5B6C82F3-728B-4B91-9ABE-69297569A261}" srcId="{8BDE5C03-E8D9-4577-87E4-280FA7B9E426}" destId="{8298ECAA-6DF5-4E01-935D-78CF5BB60B63}" srcOrd="3" destOrd="0" parTransId="{B04999D6-349B-47EC-916D-200D0C8D64C4}" sibTransId="{14E2D51D-46BB-44A0-BF6E-AE0FE71C832E}"/>
    <dgm:cxn modelId="{6F686A14-A6D0-4854-B1EC-88D4BA09B265}" srcId="{8BDE5C03-E8D9-4577-87E4-280FA7B9E426}" destId="{21BEB138-452E-42C0-9FF3-D82E30725B9B}" srcOrd="4" destOrd="0" parTransId="{67E1E0B2-0C77-43C9-8C30-C5EC0757AAFE}" sibTransId="{E9615865-967B-446B-B03E-221444639CA1}"/>
    <dgm:cxn modelId="{6507AE9A-C880-462D-8091-1429C4BAE1BC}" type="presOf" srcId="{21BEB138-452E-42C0-9FF3-D82E30725B9B}" destId="{B90D6576-525F-4CCB-881D-71600656E0AD}" srcOrd="0" destOrd="0" presId="urn:microsoft.com/office/officeart/2005/8/layout/vList2"/>
    <dgm:cxn modelId="{BF0E4462-C19E-4F68-BB4A-3D074D1E826D}" type="presOf" srcId="{A3B19DCE-C03E-447C-906D-CDBD1EE1A11C}" destId="{6550F23A-EF22-46AB-B28E-17B6C3484BF9}" srcOrd="0" destOrd="0" presId="urn:microsoft.com/office/officeart/2005/8/layout/vList2"/>
    <dgm:cxn modelId="{EF1A1384-8618-4A56-8114-7F65381D8781}" type="presOf" srcId="{8BDE5C03-E8D9-4577-87E4-280FA7B9E426}" destId="{B7810423-C7BB-42D4-A71A-C48A5976F16F}" srcOrd="0" destOrd="0" presId="urn:microsoft.com/office/officeart/2005/8/layout/vList2"/>
    <dgm:cxn modelId="{E4944B02-CB08-4C11-BDB3-F86B8BAF6A55}" type="presParOf" srcId="{B7810423-C7BB-42D4-A71A-C48A5976F16F}" destId="{F2BC5856-08F5-4998-985D-F93E8C67BABF}" srcOrd="0" destOrd="0" presId="urn:microsoft.com/office/officeart/2005/8/layout/vList2"/>
    <dgm:cxn modelId="{35B6BC15-AD89-499D-A374-CCAFE44624CE}" type="presParOf" srcId="{B7810423-C7BB-42D4-A71A-C48A5976F16F}" destId="{F9A300DC-EFEC-4B3C-A058-57CB8BE0E181}" srcOrd="1" destOrd="0" presId="urn:microsoft.com/office/officeart/2005/8/layout/vList2"/>
    <dgm:cxn modelId="{B5545849-FE99-4F18-85DD-8627A4F14254}" type="presParOf" srcId="{B7810423-C7BB-42D4-A71A-C48A5976F16F}" destId="{3A0AEE44-1F17-446F-8CB2-1C2C899A0F1D}" srcOrd="2" destOrd="0" presId="urn:microsoft.com/office/officeart/2005/8/layout/vList2"/>
    <dgm:cxn modelId="{F4A2903A-2AD4-4304-9A1E-E185B3E5F9CA}" type="presParOf" srcId="{B7810423-C7BB-42D4-A71A-C48A5976F16F}" destId="{A632DA2E-01AE-4DCF-823A-9708A21E6126}" srcOrd="3" destOrd="0" presId="urn:microsoft.com/office/officeart/2005/8/layout/vList2"/>
    <dgm:cxn modelId="{76B6E3B4-05B2-4E08-B1CF-6573B02465ED}" type="presParOf" srcId="{B7810423-C7BB-42D4-A71A-C48A5976F16F}" destId="{6550F23A-EF22-46AB-B28E-17B6C3484BF9}" srcOrd="4" destOrd="0" presId="urn:microsoft.com/office/officeart/2005/8/layout/vList2"/>
    <dgm:cxn modelId="{C90DD698-453D-40C9-861F-F02B33623482}" type="presParOf" srcId="{B7810423-C7BB-42D4-A71A-C48A5976F16F}" destId="{141461E0-C9B5-43D8-8CFA-BC3F3235360A}" srcOrd="5" destOrd="0" presId="urn:microsoft.com/office/officeart/2005/8/layout/vList2"/>
    <dgm:cxn modelId="{B693A850-6AC4-468A-9419-CDA21B496DA5}" type="presParOf" srcId="{B7810423-C7BB-42D4-A71A-C48A5976F16F}" destId="{9C11C5CD-C361-48FD-B58F-799E8FAB85BA}" srcOrd="6" destOrd="0" presId="urn:microsoft.com/office/officeart/2005/8/layout/vList2"/>
    <dgm:cxn modelId="{CC29454C-8FB9-463E-9E04-B275B9B23DFB}" type="presParOf" srcId="{B7810423-C7BB-42D4-A71A-C48A5976F16F}" destId="{BE9C204E-0686-455B-ACBB-2ABB0C071BDA}" srcOrd="7" destOrd="0" presId="urn:microsoft.com/office/officeart/2005/8/layout/vList2"/>
    <dgm:cxn modelId="{E7CD1CC2-5FCC-4094-BE68-3D139F8FD1F2}" type="presParOf" srcId="{B7810423-C7BB-42D4-A71A-C48A5976F16F}" destId="{B90D6576-525F-4CCB-881D-71600656E0AD}"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E5F365-8B0B-4336-B7C3-232F71340595}">
      <dsp:nvSpPr>
        <dsp:cNvPr id="0" name=""/>
        <dsp:cNvSpPr/>
      </dsp:nvSpPr>
      <dsp:spPr>
        <a:xfrm>
          <a:off x="5034" y="0"/>
          <a:ext cx="4842569" cy="14934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t>Количественный</a:t>
          </a:r>
          <a:endParaRPr lang="ru-RU" sz="1800" kern="1200" dirty="0"/>
        </a:p>
      </dsp:txBody>
      <dsp:txXfrm>
        <a:off x="5034" y="0"/>
        <a:ext cx="4842569" cy="448045"/>
      </dsp:txXfrm>
    </dsp:sp>
    <dsp:sp modelId="{C2421D00-2E6A-4DCB-AF4E-328C493DD17D}">
      <dsp:nvSpPr>
        <dsp:cNvPr id="0" name=""/>
        <dsp:cNvSpPr/>
      </dsp:nvSpPr>
      <dsp:spPr>
        <a:xfrm>
          <a:off x="489291" y="448045"/>
          <a:ext cx="3874055" cy="97076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ru-RU" sz="1800" kern="1200" dirty="0"/>
            <a:t>Точное отражение сущности</a:t>
          </a:r>
        </a:p>
      </dsp:txBody>
      <dsp:txXfrm>
        <a:off x="489291" y="448045"/>
        <a:ext cx="3874055" cy="970765"/>
      </dsp:txXfrm>
    </dsp:sp>
    <dsp:sp modelId="{3E544EE5-A569-49A7-9271-09D978F466F2}">
      <dsp:nvSpPr>
        <dsp:cNvPr id="0" name=""/>
        <dsp:cNvSpPr/>
      </dsp:nvSpPr>
      <dsp:spPr>
        <a:xfrm>
          <a:off x="5210796" y="0"/>
          <a:ext cx="4842569" cy="14934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t>Качественный</a:t>
          </a:r>
          <a:endParaRPr lang="ru-RU" sz="1800" kern="1200" dirty="0"/>
        </a:p>
      </dsp:txBody>
      <dsp:txXfrm>
        <a:off x="5210796" y="0"/>
        <a:ext cx="4842569" cy="448045"/>
      </dsp:txXfrm>
    </dsp:sp>
    <dsp:sp modelId="{B8F52781-CF4F-43B7-8036-2AC03AEE04E8}">
      <dsp:nvSpPr>
        <dsp:cNvPr id="0" name=""/>
        <dsp:cNvSpPr/>
      </dsp:nvSpPr>
      <dsp:spPr>
        <a:xfrm>
          <a:off x="5695053" y="448045"/>
          <a:ext cx="3874055" cy="97076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ru-RU" sz="1800" kern="1200" dirty="0"/>
            <a:t>Относительное отражение сущности в виде количества или меры в виде формы – «мера» вид знака</a:t>
          </a:r>
        </a:p>
      </dsp:txBody>
      <dsp:txXfrm>
        <a:off x="5695053" y="448045"/>
        <a:ext cx="3874055" cy="9707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A95403-1D19-421F-98C6-70D5EAF82E48}">
      <dsp:nvSpPr>
        <dsp:cNvPr id="0" name=""/>
        <dsp:cNvSpPr/>
      </dsp:nvSpPr>
      <dsp:spPr>
        <a:xfrm>
          <a:off x="5034" y="0"/>
          <a:ext cx="4842569" cy="18025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t>Количественно</a:t>
          </a:r>
          <a:endParaRPr lang="ru-RU" sz="2500" kern="1200" dirty="0"/>
        </a:p>
      </dsp:txBody>
      <dsp:txXfrm>
        <a:off x="5034" y="0"/>
        <a:ext cx="4842569" cy="540758"/>
      </dsp:txXfrm>
    </dsp:sp>
    <dsp:sp modelId="{108B01C9-0F4B-4802-B1DC-DBC9EB5338CF}">
      <dsp:nvSpPr>
        <dsp:cNvPr id="0" name=""/>
        <dsp:cNvSpPr/>
      </dsp:nvSpPr>
      <dsp:spPr>
        <a:xfrm>
          <a:off x="489291" y="541286"/>
          <a:ext cx="3874055" cy="5434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ru-RU" sz="1600" kern="1200" dirty="0"/>
            <a:t>N – число</a:t>
          </a:r>
        </a:p>
      </dsp:txBody>
      <dsp:txXfrm>
        <a:off x="489291" y="541286"/>
        <a:ext cx="3874055" cy="543486"/>
      </dsp:txXfrm>
    </dsp:sp>
    <dsp:sp modelId="{F1418662-BAA3-4218-BAAE-D402E5C65461}">
      <dsp:nvSpPr>
        <dsp:cNvPr id="0" name=""/>
        <dsp:cNvSpPr/>
      </dsp:nvSpPr>
      <dsp:spPr>
        <a:xfrm>
          <a:off x="489291" y="1168386"/>
          <a:ext cx="3874055" cy="5434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ru-RU" sz="1600" kern="1200" dirty="0"/>
            <a:t>X – значение в виде последовательности чисел</a:t>
          </a:r>
        </a:p>
      </dsp:txBody>
      <dsp:txXfrm>
        <a:off x="489291" y="1168386"/>
        <a:ext cx="3874055" cy="543486"/>
      </dsp:txXfrm>
    </dsp:sp>
    <dsp:sp modelId="{53ABF76B-DABA-4E45-BC5E-222F3B4C0D07}">
      <dsp:nvSpPr>
        <dsp:cNvPr id="0" name=""/>
        <dsp:cNvSpPr/>
      </dsp:nvSpPr>
      <dsp:spPr>
        <a:xfrm>
          <a:off x="5210796" y="0"/>
          <a:ext cx="4842569" cy="18025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t>Качественно</a:t>
          </a:r>
          <a:endParaRPr lang="ru-RU" sz="2500" kern="1200" dirty="0"/>
        </a:p>
      </dsp:txBody>
      <dsp:txXfrm>
        <a:off x="5210796" y="0"/>
        <a:ext cx="4842569" cy="540758"/>
      </dsp:txXfrm>
    </dsp:sp>
    <dsp:sp modelId="{5A25BC65-8FC4-487A-9317-BBB12E18C44D}">
      <dsp:nvSpPr>
        <dsp:cNvPr id="0" name=""/>
        <dsp:cNvSpPr/>
      </dsp:nvSpPr>
      <dsp:spPr>
        <a:xfrm>
          <a:off x="5695053" y="541286"/>
          <a:ext cx="3874055" cy="5434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ru-RU" sz="1600" kern="1200" dirty="0"/>
            <a:t>L – </a:t>
          </a:r>
          <a:r>
            <a:rPr lang="ru-RU" sz="1600" kern="1200" dirty="0" err="1"/>
            <a:t>label</a:t>
          </a:r>
          <a:r>
            <a:rPr lang="ru-RU" sz="1600" kern="1200" dirty="0"/>
            <a:t> (этикетка). Имя-понятие</a:t>
          </a:r>
        </a:p>
      </dsp:txBody>
      <dsp:txXfrm>
        <a:off x="5695053" y="541286"/>
        <a:ext cx="3874055" cy="543486"/>
      </dsp:txXfrm>
    </dsp:sp>
    <dsp:sp modelId="{72D5F919-DC06-4BB9-8AAF-50469F7C39C7}">
      <dsp:nvSpPr>
        <dsp:cNvPr id="0" name=""/>
        <dsp:cNvSpPr/>
      </dsp:nvSpPr>
      <dsp:spPr>
        <a:xfrm>
          <a:off x="5695053" y="1168386"/>
          <a:ext cx="3874055" cy="5434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ru-RU" sz="1600" kern="1200" dirty="0"/>
            <a:t>S – Content. Содержание в виде последовательности слов</a:t>
          </a:r>
        </a:p>
      </dsp:txBody>
      <dsp:txXfrm>
        <a:off x="5695053" y="1168386"/>
        <a:ext cx="3874055" cy="54348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29A2CC-BA7D-4A5E-86AF-D0F4DD966D3A}">
      <dsp:nvSpPr>
        <dsp:cNvPr id="0" name=""/>
        <dsp:cNvSpPr/>
      </dsp:nvSpPr>
      <dsp:spPr>
        <a:xfrm>
          <a:off x="0" y="3539123"/>
          <a:ext cx="10058399" cy="77427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a:t>Сопоставление и классификация модельных представлений  на основе количественной и качественной меры  на основе метрик.</a:t>
          </a:r>
        </a:p>
      </dsp:txBody>
      <dsp:txXfrm>
        <a:off x="0" y="3539123"/>
        <a:ext cx="10058399" cy="774273"/>
      </dsp:txXfrm>
    </dsp:sp>
    <dsp:sp modelId="{7C027C58-F549-4CF0-89B6-732641AC2D83}">
      <dsp:nvSpPr>
        <dsp:cNvPr id="0" name=""/>
        <dsp:cNvSpPr/>
      </dsp:nvSpPr>
      <dsp:spPr>
        <a:xfrm rot="10800000">
          <a:off x="0" y="2359904"/>
          <a:ext cx="10058399" cy="1190832"/>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a:t>Модельное представление отношений.</a:t>
          </a:r>
        </a:p>
      </dsp:txBody>
      <dsp:txXfrm rot="10800000">
        <a:off x="0" y="2359904"/>
        <a:ext cx="10058399" cy="1190832"/>
      </dsp:txXfrm>
    </dsp:sp>
    <dsp:sp modelId="{4C8D6DF6-C643-4AE0-8833-E6587BED38CD}">
      <dsp:nvSpPr>
        <dsp:cNvPr id="0" name=""/>
        <dsp:cNvSpPr/>
      </dsp:nvSpPr>
      <dsp:spPr>
        <a:xfrm rot="10800000">
          <a:off x="0" y="1180685"/>
          <a:ext cx="10058399" cy="1190832"/>
        </a:xfrm>
        <a:prstGeom prst="upArrowCallou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a:t>Установление отношений</a:t>
          </a:r>
        </a:p>
      </dsp:txBody>
      <dsp:txXfrm rot="10800000">
        <a:off x="0" y="1180685"/>
        <a:ext cx="10058399" cy="1190832"/>
      </dsp:txXfrm>
    </dsp:sp>
    <dsp:sp modelId="{F5979028-C026-4AB9-9FA0-564ADD33A16C}">
      <dsp:nvSpPr>
        <dsp:cNvPr id="0" name=""/>
        <dsp:cNvSpPr/>
      </dsp:nvSpPr>
      <dsp:spPr>
        <a:xfrm rot="10800000">
          <a:off x="0" y="1466"/>
          <a:ext cx="10058399" cy="1190832"/>
        </a:xfrm>
        <a:prstGeom prst="upArrowCallou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a:t>Выделение характерных точек</a:t>
          </a:r>
        </a:p>
      </dsp:txBody>
      <dsp:txXfrm rot="10800000">
        <a:off x="0" y="1466"/>
        <a:ext cx="10058399" cy="119083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BC5856-08F5-4998-985D-F93E8C67BABF}">
      <dsp:nvSpPr>
        <dsp:cNvPr id="0" name=""/>
        <dsp:cNvSpPr/>
      </dsp:nvSpPr>
      <dsp:spPr>
        <a:xfrm>
          <a:off x="0" y="12372"/>
          <a:ext cx="9955906" cy="7558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kern="1200" dirty="0"/>
            <a:t>Сжимать звуковую информацию и обеспечивать алгоритмическую и структурную конфиденциальность</a:t>
          </a:r>
        </a:p>
      </dsp:txBody>
      <dsp:txXfrm>
        <a:off x="0" y="12372"/>
        <a:ext cx="9955906" cy="755820"/>
      </dsp:txXfrm>
    </dsp:sp>
    <dsp:sp modelId="{3A0AEE44-1F17-446F-8CB2-1C2C899A0F1D}">
      <dsp:nvSpPr>
        <dsp:cNvPr id="0" name=""/>
        <dsp:cNvSpPr/>
      </dsp:nvSpPr>
      <dsp:spPr>
        <a:xfrm>
          <a:off x="0" y="822912"/>
          <a:ext cx="9955906" cy="755820"/>
        </a:xfrm>
        <a:prstGeom prst="roundRect">
          <a:avLst/>
        </a:prstGeom>
        <a:solidFill>
          <a:schemeClr val="accent5">
            <a:hueOff val="1502675"/>
            <a:satOff val="-6595"/>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kern="1200"/>
            <a:t>Устанавливать подобие отдельных участков с целью их распознавания</a:t>
          </a:r>
        </a:p>
      </dsp:txBody>
      <dsp:txXfrm>
        <a:off x="0" y="822912"/>
        <a:ext cx="9955906" cy="755820"/>
      </dsp:txXfrm>
    </dsp:sp>
    <dsp:sp modelId="{6550F23A-EF22-46AB-B28E-17B6C3484BF9}">
      <dsp:nvSpPr>
        <dsp:cNvPr id="0" name=""/>
        <dsp:cNvSpPr/>
      </dsp:nvSpPr>
      <dsp:spPr>
        <a:xfrm>
          <a:off x="0" y="1633452"/>
          <a:ext cx="9955906" cy="755820"/>
        </a:xfrm>
        <a:prstGeom prst="roundRect">
          <a:avLst/>
        </a:prstGeom>
        <a:solidFill>
          <a:schemeClr val="accent5">
            <a:hueOff val="3005349"/>
            <a:satOff val="-13190"/>
            <a:lumOff val="39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kern="1200"/>
            <a:t>Выделять и распознавать голосовую составляющую в звуком потоке речи</a:t>
          </a:r>
        </a:p>
      </dsp:txBody>
      <dsp:txXfrm>
        <a:off x="0" y="1633452"/>
        <a:ext cx="9955906" cy="755820"/>
      </dsp:txXfrm>
    </dsp:sp>
    <dsp:sp modelId="{9C11C5CD-C361-48FD-B58F-799E8FAB85BA}">
      <dsp:nvSpPr>
        <dsp:cNvPr id="0" name=""/>
        <dsp:cNvSpPr/>
      </dsp:nvSpPr>
      <dsp:spPr>
        <a:xfrm>
          <a:off x="0" y="2443992"/>
          <a:ext cx="9955906" cy="755820"/>
        </a:xfrm>
        <a:prstGeom prst="roundRect">
          <a:avLst/>
        </a:prstGeom>
        <a:solidFill>
          <a:schemeClr val="accent5">
            <a:hueOff val="4508024"/>
            <a:satOff val="-19785"/>
            <a:lumOff val="5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kern="1200"/>
            <a:t>Определять тональность фонемы, слова (ударение), фразы</a:t>
          </a:r>
        </a:p>
      </dsp:txBody>
      <dsp:txXfrm>
        <a:off x="0" y="2443992"/>
        <a:ext cx="9955906" cy="755820"/>
      </dsp:txXfrm>
    </dsp:sp>
    <dsp:sp modelId="{B90D6576-525F-4CCB-881D-71600656E0AD}">
      <dsp:nvSpPr>
        <dsp:cNvPr id="0" name=""/>
        <dsp:cNvSpPr/>
      </dsp:nvSpPr>
      <dsp:spPr>
        <a:xfrm>
          <a:off x="0" y="3254532"/>
          <a:ext cx="9955906" cy="755820"/>
        </a:xfrm>
        <a:prstGeom prst="roundRect">
          <a:avLst/>
        </a:prstGeom>
        <a:solidFill>
          <a:schemeClr val="accent5">
            <a:hueOff val="6010699"/>
            <a:satOff val="-26380"/>
            <a:lumOff val="7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kern="1200"/>
            <a:t>Раскладывать звуковой поток на содержательные участки (фрагменты)  и  участки с минимальным информационным содержанием</a:t>
          </a:r>
        </a:p>
      </dsp:txBody>
      <dsp:txXfrm>
        <a:off x="0" y="3254532"/>
        <a:ext cx="9955906" cy="7558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D51ED-2CC1-419D-8CC7-DE69833C45EA}" type="datetimeFigureOut">
              <a:rPr lang="ru-RU" smtClean="0"/>
              <a:pPr/>
              <a:t>13.04.2025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F8DA20-AC10-4764-B3CD-2932C9FED0F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laceHolder 1"/>
          <p:cNvSpPr>
            <a:spLocks noGrp="1" noRot="1" noChangeAspect="1"/>
          </p:cNvSpPr>
          <p:nvPr>
            <p:ph type="sldImg"/>
          </p:nvPr>
        </p:nvSpPr>
        <p:spPr>
          <a:xfrm>
            <a:off x="381000" y="685800"/>
            <a:ext cx="6096000" cy="3429000"/>
          </a:xfrm>
          <a:prstGeom prst="rect">
            <a:avLst/>
          </a:prstGeom>
          <a:ln w="0">
            <a:noFill/>
          </a:ln>
        </p:spPr>
      </p:sp>
      <p:sp>
        <p:nvSpPr>
          <p:cNvPr id="206"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r>
              <a:rPr lang="ru-RU" sz="1200" b="1" kern="1200" dirty="0" smtClean="0">
                <a:solidFill>
                  <a:schemeClr val="tx1"/>
                </a:solidFill>
                <a:latin typeface="+mn-lt"/>
                <a:ea typeface="+mn-ea"/>
                <a:cs typeface="+mn-cs"/>
              </a:rPr>
              <a:t>Система отношений </a:t>
            </a:r>
            <a:r>
              <a:rPr lang="ru-RU" sz="1200" kern="1200" dirty="0" smtClean="0">
                <a:solidFill>
                  <a:schemeClr val="tx1"/>
                </a:solidFill>
                <a:latin typeface="+mn-lt"/>
                <a:ea typeface="+mn-ea"/>
                <a:cs typeface="+mn-cs"/>
              </a:rPr>
              <a:t>– это тот </a:t>
            </a:r>
            <a:r>
              <a:rPr lang="ru-RU" sz="1200" u="sng" kern="1200" dirty="0" smtClean="0">
                <a:solidFill>
                  <a:schemeClr val="tx1"/>
                </a:solidFill>
                <a:latin typeface="+mn-lt"/>
                <a:ea typeface="+mn-ea"/>
                <a:cs typeface="+mn-cs"/>
              </a:rPr>
              <a:t>рабочий инструмент</a:t>
            </a:r>
            <a:r>
              <a:rPr lang="ru-RU" sz="1200" kern="1200" dirty="0" smtClean="0">
                <a:solidFill>
                  <a:schemeClr val="tx1"/>
                </a:solidFill>
                <a:latin typeface="+mn-lt"/>
                <a:ea typeface="+mn-ea"/>
                <a:cs typeface="+mn-cs"/>
              </a:rPr>
              <a:t>, который позволяет посмотреть на поступающие к субъекту </a:t>
            </a:r>
            <a:r>
              <a:rPr lang="ru-RU" sz="1200" b="1" kern="1200" dirty="0" smtClean="0">
                <a:solidFill>
                  <a:schemeClr val="tx1"/>
                </a:solidFill>
                <a:latin typeface="+mn-lt"/>
                <a:ea typeface="+mn-ea"/>
                <a:cs typeface="+mn-cs"/>
              </a:rPr>
              <a:t>сигналы</a:t>
            </a:r>
            <a:r>
              <a:rPr lang="ru-RU" sz="1200" kern="1200" dirty="0" smtClean="0">
                <a:solidFill>
                  <a:schemeClr val="tx1"/>
                </a:solidFill>
                <a:latin typeface="+mn-lt"/>
                <a:ea typeface="+mn-ea"/>
                <a:cs typeface="+mn-cs"/>
              </a:rPr>
              <a:t> от объектов окружающего Мира в виде </a:t>
            </a:r>
            <a:r>
              <a:rPr lang="ru-RU" sz="1200" b="1" kern="1200" dirty="0" smtClean="0">
                <a:solidFill>
                  <a:schemeClr val="tx1"/>
                </a:solidFill>
                <a:latin typeface="+mn-lt"/>
                <a:ea typeface="+mn-ea"/>
                <a:cs typeface="+mn-cs"/>
              </a:rPr>
              <a:t>данных</a:t>
            </a:r>
            <a:r>
              <a:rPr lang="ru-RU" sz="1200" kern="1200" dirty="0" smtClean="0">
                <a:solidFill>
                  <a:schemeClr val="tx1"/>
                </a:solidFill>
                <a:latin typeface="+mn-lt"/>
                <a:ea typeface="+mn-ea"/>
                <a:cs typeface="+mn-cs"/>
              </a:rPr>
              <a:t> в обобщенной форме, отражающей </a:t>
            </a:r>
            <a:r>
              <a:rPr lang="ru-RU" sz="1200" b="1" kern="1200" dirty="0" smtClean="0">
                <a:solidFill>
                  <a:schemeClr val="tx1"/>
                </a:solidFill>
                <a:latin typeface="+mn-lt"/>
                <a:ea typeface="+mn-ea"/>
                <a:cs typeface="+mn-cs"/>
              </a:rPr>
              <a:t>качественную</a:t>
            </a:r>
            <a:r>
              <a:rPr lang="ru-RU" sz="1200" kern="1200" dirty="0" smtClean="0">
                <a:solidFill>
                  <a:schemeClr val="tx1"/>
                </a:solidFill>
                <a:latin typeface="+mn-lt"/>
                <a:ea typeface="+mn-ea"/>
                <a:cs typeface="+mn-cs"/>
              </a:rPr>
              <a:t> сторону наблюдаемого объекта.  Для того чтобы распознаваемый объект предстал в субъекте в виде </a:t>
            </a:r>
            <a:r>
              <a:rPr lang="ru-RU" sz="1200" b="1" kern="1200" dirty="0" smtClean="0">
                <a:solidFill>
                  <a:schemeClr val="tx1"/>
                </a:solidFill>
                <a:latin typeface="+mn-lt"/>
                <a:ea typeface="+mn-ea"/>
                <a:cs typeface="+mn-cs"/>
              </a:rPr>
              <a:t>образа</a:t>
            </a:r>
            <a:r>
              <a:rPr lang="ru-RU" sz="1200" kern="1200" dirty="0" smtClean="0">
                <a:solidFill>
                  <a:schemeClr val="tx1"/>
                </a:solidFill>
                <a:latin typeface="+mn-lt"/>
                <a:ea typeface="+mn-ea"/>
                <a:cs typeface="+mn-cs"/>
              </a:rPr>
              <a:t> необходимо пройти большой путь по </a:t>
            </a:r>
            <a:r>
              <a:rPr lang="ru-RU" sz="1200" b="1" kern="1200" dirty="0" smtClean="0">
                <a:solidFill>
                  <a:schemeClr val="tx1"/>
                </a:solidFill>
                <a:latin typeface="+mn-lt"/>
                <a:ea typeface="+mn-ea"/>
                <a:cs typeface="+mn-cs"/>
              </a:rPr>
              <a:t>анализу</a:t>
            </a:r>
            <a:r>
              <a:rPr lang="ru-RU" sz="1200" kern="1200" dirty="0" smtClean="0">
                <a:solidFill>
                  <a:schemeClr val="tx1"/>
                </a:solidFill>
                <a:latin typeface="+mn-lt"/>
                <a:ea typeface="+mn-ea"/>
                <a:cs typeface="+mn-cs"/>
              </a:rPr>
              <a:t> множества характеристик выделяющих его среди множества других объектов. А если мы предполагаем, воспроизвести этот объект в какой-то форме, то необходимо пройти путь в обратном направлении от образа к воссоздаваемому объекту.</a:t>
            </a:r>
          </a:p>
          <a:p>
            <a:r>
              <a:rPr lang="ru-RU" sz="1200" kern="1200" dirty="0" smtClean="0">
                <a:solidFill>
                  <a:schemeClr val="tx1"/>
                </a:solidFill>
                <a:latin typeface="+mn-lt"/>
                <a:ea typeface="+mn-ea"/>
                <a:cs typeface="+mn-cs"/>
              </a:rPr>
              <a:t> 	Таким образом, основной упор в докладе будет сделан, именно </a:t>
            </a:r>
            <a:r>
              <a:rPr lang="ru-RU" sz="1200" b="1" kern="1200" dirty="0" smtClean="0">
                <a:solidFill>
                  <a:schemeClr val="tx1"/>
                </a:solidFill>
                <a:latin typeface="+mn-lt"/>
                <a:ea typeface="+mn-ea"/>
                <a:cs typeface="+mn-cs"/>
              </a:rPr>
              <a:t>на системе отношений</a:t>
            </a:r>
            <a:r>
              <a:rPr lang="ru-RU" sz="1200" kern="1200" dirty="0" smtClean="0">
                <a:solidFill>
                  <a:schemeClr val="tx1"/>
                </a:solidFill>
                <a:latin typeface="+mn-lt"/>
                <a:ea typeface="+mn-ea"/>
                <a:cs typeface="+mn-cs"/>
              </a:rPr>
              <a:t>, в которой определено специфическое множество – </a:t>
            </a:r>
            <a:r>
              <a:rPr lang="ru-RU" sz="1200" kern="1200" dirty="0" err="1" smtClean="0">
                <a:solidFill>
                  <a:schemeClr val="tx1"/>
                </a:solidFill>
                <a:latin typeface="+mn-lt"/>
                <a:ea typeface="+mn-ea"/>
                <a:cs typeface="+mn-cs"/>
              </a:rPr>
              <a:t>множество</a:t>
            </a:r>
            <a:r>
              <a:rPr lang="ru-RU" sz="1200" kern="1200" dirty="0" smtClean="0">
                <a:solidFill>
                  <a:schemeClr val="tx1"/>
                </a:solidFill>
                <a:latin typeface="+mn-lt"/>
                <a:ea typeface="+mn-ea"/>
                <a:cs typeface="+mn-cs"/>
              </a:rPr>
              <a:t> объектов, для которых определены правила отражения их формы (или конфигурации) в структуры. Разнообразие таких структур зависит от количества  включенных в рассмотрение объектов и это вопрос будет рассмотрен особо.</a:t>
            </a:r>
          </a:p>
          <a:p>
            <a:r>
              <a:rPr lang="ru-RU" sz="1200" kern="1200" dirty="0" smtClean="0">
                <a:solidFill>
                  <a:schemeClr val="tx1"/>
                </a:solidFill>
                <a:latin typeface="+mn-lt"/>
                <a:ea typeface="+mn-ea"/>
                <a:cs typeface="+mn-cs"/>
              </a:rPr>
              <a:t>	Но, всё вышесказанное, должно быть вложено в более общую </a:t>
            </a:r>
            <a:r>
              <a:rPr lang="ru-RU" sz="1200" b="1" kern="1200" dirty="0" smtClean="0">
                <a:solidFill>
                  <a:schemeClr val="tx1"/>
                </a:solidFill>
                <a:latin typeface="+mn-lt"/>
                <a:ea typeface="+mn-ea"/>
                <a:cs typeface="+mn-cs"/>
              </a:rPr>
              <a:t>концепцию</a:t>
            </a:r>
            <a:r>
              <a:rPr lang="ru-RU" sz="1200" kern="1200" dirty="0" smtClean="0">
                <a:solidFill>
                  <a:schemeClr val="tx1"/>
                </a:solidFill>
                <a:latin typeface="+mn-lt"/>
                <a:ea typeface="+mn-ea"/>
                <a:cs typeface="+mn-cs"/>
              </a:rPr>
              <a:t> или </a:t>
            </a:r>
            <a:r>
              <a:rPr lang="ru-RU" sz="1200" b="1" kern="1200" dirty="0" smtClean="0">
                <a:solidFill>
                  <a:schemeClr val="tx1"/>
                </a:solidFill>
                <a:latin typeface="+mn-lt"/>
                <a:ea typeface="+mn-ea"/>
                <a:cs typeface="+mn-cs"/>
              </a:rPr>
              <a:t>модель</a:t>
            </a:r>
            <a:r>
              <a:rPr lang="ru-RU" sz="1200" kern="1200" dirty="0" smtClean="0">
                <a:solidFill>
                  <a:schemeClr val="tx1"/>
                </a:solidFill>
                <a:latin typeface="+mn-lt"/>
                <a:ea typeface="+mn-ea"/>
                <a:cs typeface="+mn-cs"/>
              </a:rPr>
              <a:t>, в рамках которой работает система отношений. И этот вопрос предполагается затронуть, но в весьма кратко и упрощенной форме. </a:t>
            </a:r>
          </a:p>
          <a:p>
            <a:pPr marL="216000" indent="-216000">
              <a:buNone/>
            </a:pPr>
            <a:endParaRPr lang="ru-RU" sz="1800" b="0" u="none" strike="noStrike" dirty="0">
              <a:solidFill>
                <a:srgbClr val="000000"/>
              </a:solidFill>
              <a:uFillTx/>
              <a:latin typeface="Arial"/>
            </a:endParaRPr>
          </a:p>
        </p:txBody>
      </p:sp>
      <p:sp>
        <p:nvSpPr>
          <p:cNvPr id="207" name="PlaceHolder 3"/>
          <p:cNvSpPr>
            <a:spLocks noGrp="1"/>
          </p:cNvSpPr>
          <p:nvPr>
            <p:ph type="sldNum" idx="73"/>
          </p:nvPr>
        </p:nvSpPr>
        <p:spPr>
          <a:xfrm>
            <a:off x="3884760" y="8685360"/>
            <a:ext cx="2971440" cy="456840"/>
          </a:xfrm>
          <a:prstGeom prst="rect">
            <a:avLst/>
          </a:prstGeom>
          <a:noFill/>
          <a:ln w="0">
            <a:noFill/>
          </a:ln>
        </p:spPr>
        <p:txBody>
          <a:bodyPr lIns="91440" tIns="45720" rIns="91440" bIns="45720" anchor="b">
            <a:noAutofit/>
          </a:bodyPr>
          <a:lstStyle>
            <a:lvl1pPr indent="0" algn="r" defTabSz="457200">
              <a:lnSpc>
                <a:spcPct val="100000"/>
              </a:lnSpc>
              <a:buNone/>
              <a:defRPr lang="ru-RU" sz="1200" b="0" u="none" strike="noStrike">
                <a:solidFill>
                  <a:schemeClr val="dk1"/>
                </a:solidFill>
                <a:uFillTx/>
                <a:latin typeface="Arial"/>
                <a:ea typeface="+mn-ea"/>
              </a:defRPr>
            </a:lvl1pPr>
          </a:lstStyle>
          <a:p>
            <a:pPr indent="0" algn="r" defTabSz="457200">
              <a:lnSpc>
                <a:spcPct val="100000"/>
              </a:lnSpc>
              <a:buNone/>
            </a:pPr>
            <a:fld id="{193AF9DB-9F4F-4C77-A96B-027E9D41F3BC}" type="slidenum">
              <a:rPr lang="ru-RU" sz="1200" b="0" u="none" strike="noStrike">
                <a:solidFill>
                  <a:schemeClr val="dk1"/>
                </a:solidFill>
                <a:uFillTx/>
                <a:latin typeface="Arial"/>
                <a:ea typeface="+mn-ea"/>
              </a:rPr>
              <a:pPr indent="0" algn="r" defTabSz="457200">
                <a:lnSpc>
                  <a:spcPct val="100000"/>
                </a:lnSpc>
                <a:buNone/>
              </a:pPr>
              <a:t>1</a:t>
            </a:fld>
            <a:endParaRPr lang="ru-RU" sz="1200" b="0" u="none" strike="noStrike">
              <a:solidFill>
                <a:srgbClr val="000000"/>
              </a:solidFill>
              <a:uFillTx/>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noRot="1" noChangeAspect="1"/>
          </p:cNvSpPr>
          <p:nvPr>
            <p:ph type="sldImg"/>
          </p:nvPr>
        </p:nvSpPr>
        <p:spPr>
          <a:xfrm>
            <a:off x="381000" y="685800"/>
            <a:ext cx="6096000" cy="3429000"/>
          </a:xfrm>
          <a:prstGeom prst="rect">
            <a:avLst/>
          </a:prstGeom>
          <a:ln w="0">
            <a:noFill/>
          </a:ln>
        </p:spPr>
      </p:sp>
      <p:sp>
        <p:nvSpPr>
          <p:cNvPr id="141" name="PlaceHolder 2"/>
          <p:cNvSpPr>
            <a:spLocks noGrp="1"/>
          </p:cNvSpPr>
          <p:nvPr>
            <p:ph type="body"/>
          </p:nvPr>
        </p:nvSpPr>
        <p:spPr>
          <a:xfrm>
            <a:off x="685503" y="4343322"/>
            <a:ext cx="5486636" cy="4114872"/>
          </a:xfrm>
          <a:prstGeom prst="rect">
            <a:avLst/>
          </a:prstGeom>
          <a:noFill/>
          <a:ln w="0">
            <a:noFill/>
          </a:ln>
        </p:spPr>
        <p:txBody>
          <a:bodyPr lIns="80165" tIns="40083" rIns="80165" bIns="40083" anchor="t">
            <a:normAutofit/>
          </a:bodyPr>
          <a:lstStyle/>
          <a:p>
            <a:pPr marL="189367"/>
            <a:r>
              <a:rPr lang="ru-RU" sz="1100" dirty="0">
                <a:solidFill>
                  <a:schemeClr val="dk1"/>
                </a:solidFill>
              </a:rPr>
              <a:t>На данном шаге мы свяжем предыдущий вариант четырех элементной матрицы отношений с примитивной матрицей по той же схеме (выполним следующий шаг рекурсии. Но уже должны получить 5 элементную матрицу относительно пяти множеств </a:t>
            </a:r>
            <a:r>
              <a:rPr lang="en-US" sz="1100" dirty="0">
                <a:solidFill>
                  <a:schemeClr val="dk1"/>
                </a:solidFill>
              </a:rPr>
              <a:t>A</a:t>
            </a:r>
            <a:r>
              <a:rPr lang="ru-RU" sz="1100" dirty="0">
                <a:solidFill>
                  <a:schemeClr val="dk1"/>
                </a:solidFill>
              </a:rPr>
              <a:t>,</a:t>
            </a:r>
            <a:r>
              <a:rPr lang="en-US" sz="1100" dirty="0">
                <a:solidFill>
                  <a:schemeClr val="dk1"/>
                </a:solidFill>
              </a:rPr>
              <a:t>B</a:t>
            </a:r>
            <a:r>
              <a:rPr lang="ru-RU" sz="1100" dirty="0">
                <a:solidFill>
                  <a:schemeClr val="dk1"/>
                </a:solidFill>
              </a:rPr>
              <a:t>,</a:t>
            </a:r>
            <a:r>
              <a:rPr lang="en-US" sz="1100" dirty="0">
                <a:solidFill>
                  <a:schemeClr val="dk1"/>
                </a:solidFill>
              </a:rPr>
              <a:t>C</a:t>
            </a:r>
            <a:r>
              <a:rPr lang="ru-RU" sz="1100" dirty="0">
                <a:solidFill>
                  <a:schemeClr val="dk1"/>
                </a:solidFill>
              </a:rPr>
              <a:t>,</a:t>
            </a:r>
            <a:r>
              <a:rPr lang="en-US" sz="1100" dirty="0">
                <a:solidFill>
                  <a:schemeClr val="dk1"/>
                </a:solidFill>
              </a:rPr>
              <a:t>D</a:t>
            </a:r>
            <a:r>
              <a:rPr lang="ru-RU" sz="1100" dirty="0">
                <a:solidFill>
                  <a:schemeClr val="dk1"/>
                </a:solidFill>
              </a:rPr>
              <a:t>,</a:t>
            </a:r>
            <a:r>
              <a:rPr lang="en-US" sz="1100" dirty="0">
                <a:solidFill>
                  <a:schemeClr val="dk1"/>
                </a:solidFill>
              </a:rPr>
              <a:t>E </a:t>
            </a:r>
            <a:r>
              <a:rPr lang="ru-RU" sz="1100" dirty="0">
                <a:solidFill>
                  <a:schemeClr val="dk1"/>
                </a:solidFill>
              </a:rPr>
              <a:t> и пройти три шага проверок, как это указано на рис</a:t>
            </a:r>
            <a:endParaRPr lang="ru-RU" sz="1100" dirty="0">
              <a:solidFill>
                <a:srgbClr val="000000"/>
              </a:solidFill>
              <a:latin typeface="Arial"/>
            </a:endParaRPr>
          </a:p>
        </p:txBody>
      </p:sp>
      <p:sp>
        <p:nvSpPr>
          <p:cNvPr id="142" name="PlaceHolder 3"/>
          <p:cNvSpPr>
            <a:spLocks noGrp="1"/>
          </p:cNvSpPr>
          <p:nvPr>
            <p:ph type="sldNum" idx="46"/>
          </p:nvPr>
        </p:nvSpPr>
        <p:spPr>
          <a:xfrm>
            <a:off x="3884081" y="8685105"/>
            <a:ext cx="2972254" cy="457208"/>
          </a:xfrm>
          <a:prstGeom prst="rect">
            <a:avLst/>
          </a:prstGeom>
          <a:noFill/>
          <a:ln w="0">
            <a:noFill/>
          </a:ln>
        </p:spPr>
        <p:txBody>
          <a:bodyPr lIns="80165" tIns="40083" rIns="80165" bIns="40083" anchor="b">
            <a:noAutofit/>
          </a:bodyPr>
          <a:lstStyle>
            <a:lvl1pPr indent="0" algn="r" defTabSz="801654">
              <a:lnSpc>
                <a:spcPct val="100000"/>
              </a:lnSpc>
              <a:buNone/>
              <a:defRPr lang="ru-RU" sz="1100" b="0" u="none" strike="noStrike">
                <a:solidFill>
                  <a:schemeClr val="dk1"/>
                </a:solidFill>
                <a:uFillTx/>
                <a:latin typeface="+mn-lt"/>
                <a:ea typeface="+mn-ea"/>
              </a:defRPr>
            </a:lvl1pPr>
          </a:lstStyle>
          <a:p>
            <a:fld id="{C3165273-A28A-4C68-B994-BDA200E55B20}" type="slidenum">
              <a:rPr lang="ru-RU"/>
              <a:pPr/>
              <a:t>31</a:t>
            </a:fld>
            <a:endParaRPr lang="ru-RU" dirty="0">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5C38215-86B6-47F6-B8AF-DFAF9625B8EF}" type="slidenum">
              <a:rPr lang="ru-RU" smtClean="0"/>
              <a:pPr/>
              <a:t>35</a:t>
            </a:fld>
            <a:endParaRPr lang="ru-RU"/>
          </a:p>
        </p:txBody>
      </p:sp>
    </p:spTree>
    <p:extLst>
      <p:ext uri="{BB962C8B-B14F-4D97-AF65-F5344CB8AC3E}">
        <p14:creationId xmlns:p14="http://schemas.microsoft.com/office/powerpoint/2010/main" xmlns="" val="1646786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Правило 4 говорит, что для любых двух объектов из набора отношений найдется отношение, которое существует, и относительно этого отношения можно сказать, что оно истинно. Кроме этого, правило предполагает и говорит о том, что в рассматриваемом множестве объектов, нет объектов, для которых нельзя установить такие отношения.</a:t>
            </a:r>
          </a:p>
          <a:p>
            <a:r>
              <a:rPr lang="ru-RU" sz="1200" kern="1200" dirty="0">
                <a:solidFill>
                  <a:schemeClr val="tx1"/>
                </a:solidFill>
                <a:latin typeface="+mn-lt"/>
                <a:ea typeface="+mn-ea"/>
                <a:cs typeface="+mn-cs"/>
              </a:rPr>
              <a:t>Количество значений не должно выходить за рамки количества отношений в наборе. Отдельно взятое отношение, рассматриваемое относительно двух объектов, исходя из правила 4, не предполагает невозможности применения одной из правил 1-3 и, таким образом, невозможности не присвоения значения отношения для рассматриваемых элементов. Таким образом, в терминах алгебры логики лишь одно из правил 1–3 принимает истинное значение.</a:t>
            </a:r>
          </a:p>
        </p:txBody>
      </p:sp>
      <p:sp>
        <p:nvSpPr>
          <p:cNvPr id="4" name="Номер слайда 3"/>
          <p:cNvSpPr>
            <a:spLocks noGrp="1"/>
          </p:cNvSpPr>
          <p:nvPr>
            <p:ph type="sldNum" sz="quarter" idx="10"/>
          </p:nvPr>
        </p:nvSpPr>
        <p:spPr/>
        <p:txBody>
          <a:bodyPr/>
          <a:lstStyle/>
          <a:p>
            <a:fld id="{C07E6170-F45E-49DE-A3EE-7446C023FD34}" type="slidenum">
              <a:rPr lang="ru-RU" smtClean="0"/>
              <a:pPr/>
              <a:t>38</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Правила 5-8 являются основополагающими и могут быть сформулированы в виде логических формул 1-4 соответственно:</a:t>
            </a:r>
          </a:p>
          <a:p>
            <a:r>
              <a:rPr lang="en-US" sz="1200" kern="1200" dirty="0">
                <a:solidFill>
                  <a:schemeClr val="tx1"/>
                </a:solidFill>
                <a:latin typeface="+mn-lt"/>
                <a:ea typeface="+mn-ea"/>
                <a:cs typeface="+mn-cs"/>
              </a:rPr>
              <a:t> </a:t>
            </a:r>
            <a:r>
              <a:rPr lang="ru-RU" sz="1200" kern="1200" dirty="0">
                <a:solidFill>
                  <a:schemeClr val="tx1"/>
                </a:solidFill>
                <a:latin typeface="+mn-lt"/>
                <a:ea typeface="+mn-ea"/>
                <a:cs typeface="+mn-cs"/>
              </a:rPr>
              <a:t>(1)</a:t>
            </a:r>
          </a:p>
          <a:p>
            <a:r>
              <a:rPr lang="ru-RU" sz="1200" i="1" kern="1200" dirty="0">
                <a:solidFill>
                  <a:schemeClr val="tx1"/>
                </a:solidFill>
                <a:latin typeface="+mn-lt"/>
                <a:ea typeface="+mn-ea"/>
                <a:cs typeface="+mn-cs"/>
              </a:rPr>
              <a:t> </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ru-RU" sz="1200" kern="1200" dirty="0">
                <a:solidFill>
                  <a:schemeClr val="tx1"/>
                </a:solidFill>
                <a:latin typeface="+mn-lt"/>
                <a:ea typeface="+mn-ea"/>
                <a:cs typeface="+mn-cs"/>
              </a:rPr>
              <a:t>(2)</a:t>
            </a:r>
          </a:p>
          <a:p>
            <a:r>
              <a:rPr lang="ru-RU"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r>
              <a:rPr lang="ru-RU" sz="1200" kern="1200" dirty="0">
                <a:solidFill>
                  <a:schemeClr val="tx1"/>
                </a:solidFill>
                <a:latin typeface="+mn-lt"/>
                <a:ea typeface="+mn-ea"/>
                <a:cs typeface="+mn-cs"/>
              </a:rPr>
              <a:t>(3)</a:t>
            </a:r>
          </a:p>
          <a:p>
            <a:r>
              <a:rPr lang="ru-RU"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r>
              <a:rPr lang="ru-RU" sz="1200" kern="1200" dirty="0">
                <a:solidFill>
                  <a:schemeClr val="tx1"/>
                </a:solidFill>
                <a:latin typeface="+mn-lt"/>
                <a:ea typeface="+mn-ea"/>
                <a:cs typeface="+mn-cs"/>
              </a:rPr>
              <a:t>(4)</a:t>
            </a:r>
          </a:p>
          <a:p>
            <a:r>
              <a:rPr lang="ru-RU" sz="1200" kern="1200" dirty="0">
                <a:solidFill>
                  <a:schemeClr val="tx1"/>
                </a:solidFill>
                <a:latin typeface="+mn-lt"/>
                <a:ea typeface="+mn-ea"/>
                <a:cs typeface="+mn-cs"/>
              </a:rPr>
              <a:t> </a:t>
            </a:r>
          </a:p>
        </p:txBody>
      </p:sp>
      <p:sp>
        <p:nvSpPr>
          <p:cNvPr id="4" name="Номер слайда 3"/>
          <p:cNvSpPr>
            <a:spLocks noGrp="1"/>
          </p:cNvSpPr>
          <p:nvPr>
            <p:ph type="sldNum" sz="quarter" idx="10"/>
          </p:nvPr>
        </p:nvSpPr>
        <p:spPr/>
        <p:txBody>
          <a:bodyPr/>
          <a:lstStyle/>
          <a:p>
            <a:fld id="{C07E6170-F45E-49DE-A3EE-7446C023FD34}" type="slidenum">
              <a:rPr lang="ru-RU" smtClean="0"/>
              <a:pPr/>
              <a:t>39</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Из табл. 1 видно, что только два варианта не предопределяют третий вариант отношений, который может быть установлен только исходя из конкретных значений объектов. Также легко установить, что допустимых вариантов полной связанности отношений к любым трем объектам только 13.</a:t>
            </a:r>
          </a:p>
        </p:txBody>
      </p:sp>
      <p:sp>
        <p:nvSpPr>
          <p:cNvPr id="4" name="Номер слайда 3"/>
          <p:cNvSpPr>
            <a:spLocks noGrp="1"/>
          </p:cNvSpPr>
          <p:nvPr>
            <p:ph type="sldNum" sz="quarter" idx="10"/>
          </p:nvPr>
        </p:nvSpPr>
        <p:spPr/>
        <p:txBody>
          <a:bodyPr/>
          <a:lstStyle/>
          <a:p>
            <a:fld id="{C07E6170-F45E-49DE-A3EE-7446C023FD34}" type="slidenum">
              <a:rPr lang="ru-RU" smtClean="0"/>
              <a:pPr/>
              <a:t>40</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Эту же цепочку объектов можно было описать как конфигурацию из 6 объектов. Но для этого нужно было бы предусмотреть с учетом количества конфигураций знаковую систему для 6 объектов. Но тогда количество знаков на порядок было бы больше. Если забежать несколько вперед, то такое количество уже установлено и составляет 4683 варианта конфигураций. Для понимания разнообразия конфигураций отношений объектов, требуется их оценка с учетом количества объектов входящих в каждую конфигурацию.</a:t>
            </a:r>
          </a:p>
          <a:p>
            <a:endParaRPr lang="ru-RU" dirty="0"/>
          </a:p>
        </p:txBody>
      </p:sp>
      <p:sp>
        <p:nvSpPr>
          <p:cNvPr id="4" name="Номер слайда 3"/>
          <p:cNvSpPr>
            <a:spLocks noGrp="1"/>
          </p:cNvSpPr>
          <p:nvPr>
            <p:ph type="sldNum" sz="quarter" idx="10"/>
          </p:nvPr>
        </p:nvSpPr>
        <p:spPr/>
        <p:txBody>
          <a:bodyPr/>
          <a:lstStyle/>
          <a:p>
            <a:fld id="{24F8DA20-AC10-4764-B3CD-2932C9FED0F2}" type="slidenum">
              <a:rPr lang="ru-RU" smtClean="0"/>
              <a:pPr/>
              <a:t>43</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Из таблицы видно, что с увеличением числа объектов </a:t>
            </a:r>
            <a:r>
              <a:rPr lang="en-US" sz="1200" i="1" kern="1200" dirty="0" smtClean="0">
                <a:solidFill>
                  <a:schemeClr val="tx1"/>
                </a:solidFill>
                <a:latin typeface="+mn-lt"/>
                <a:ea typeface="+mn-ea"/>
                <a:cs typeface="+mn-cs"/>
              </a:rPr>
              <a:t>n</a:t>
            </a:r>
            <a:r>
              <a:rPr lang="ru-RU" sz="1200" kern="1200" dirty="0" smtClean="0">
                <a:solidFill>
                  <a:schemeClr val="tx1"/>
                </a:solidFill>
                <a:latin typeface="+mn-lt"/>
                <a:ea typeface="+mn-ea"/>
                <a:cs typeface="+mn-cs"/>
              </a:rPr>
              <a:t> число неправильных конфигураций (структур) растет значительно быстрее относительно правильных конфигураций структур. Таким образом, в любом варианте выбора числа объектов объединяемых в структуру мы получаем качественное описание их совокупности, абстрагируясь от количественных значений. Практический выбор числа объектов определяющих количество конфигураций зависит от поставленной задачи, но в любом случае мы объективно определяем упорядоченность объектов, выражаемую в виде последовательности знаков. А отсюда следующий шаг позволяющий сравнивать конфигурации между собой. Именно такой подход лег в основу структуризации потока амплитуд, в котором выделяются характерные элементы, а между ними определяются соответствующие значения из системы отношений «больше, меньше и равно»</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4F8DA20-AC10-4764-B3CD-2932C9FED0F2}" type="slidenum">
              <a:rPr lang="ru-RU" smtClean="0"/>
              <a:pPr/>
              <a:t>49</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Теперь рассмотрим интересные </a:t>
            </a:r>
            <a:r>
              <a:rPr lang="ru-RU" sz="1200" b="1" kern="1200" dirty="0">
                <a:solidFill>
                  <a:schemeClr val="tx1"/>
                </a:solidFill>
                <a:latin typeface="+mn-lt"/>
                <a:ea typeface="+mn-ea"/>
                <a:cs typeface="+mn-cs"/>
              </a:rPr>
              <a:t>внутренние свойства качественного характера</a:t>
            </a:r>
            <a:r>
              <a:rPr lang="ru-RU" sz="1200" kern="1200" dirty="0">
                <a:solidFill>
                  <a:schemeClr val="tx1"/>
                </a:solidFill>
                <a:latin typeface="+mn-lt"/>
                <a:ea typeface="+mn-ea"/>
                <a:cs typeface="+mn-cs"/>
              </a:rPr>
              <a:t>. </a:t>
            </a:r>
          </a:p>
          <a:p>
            <a:r>
              <a:rPr lang="ru-RU" sz="1200" kern="1200" dirty="0">
                <a:solidFill>
                  <a:schemeClr val="tx1"/>
                </a:solidFill>
                <a:latin typeface="+mn-lt"/>
                <a:ea typeface="+mn-ea"/>
                <a:cs typeface="+mn-cs"/>
              </a:rPr>
              <a:t>1.Диагонали матрицы по мере продвижения от центра указывают на отношения между соседними точками (главная значащая диагональ), затем между точками через раз, два и т. </a:t>
            </a:r>
            <a:r>
              <a:rPr lang="ru-RU" sz="1200" kern="1200" dirty="0" err="1">
                <a:solidFill>
                  <a:schemeClr val="tx1"/>
                </a:solidFill>
                <a:latin typeface="+mn-lt"/>
                <a:ea typeface="+mn-ea"/>
                <a:cs typeface="+mn-cs"/>
              </a:rPr>
              <a:t>д</a:t>
            </a:r>
            <a:r>
              <a:rPr lang="ru-RU" sz="1200" kern="1200" dirty="0">
                <a:solidFill>
                  <a:schemeClr val="tx1"/>
                </a:solidFill>
                <a:latin typeface="+mn-lt"/>
                <a:ea typeface="+mn-ea"/>
                <a:cs typeface="+mn-cs"/>
              </a:rPr>
              <a:t> . </a:t>
            </a:r>
          </a:p>
          <a:p>
            <a:r>
              <a:rPr lang="ru-RU" sz="1200" kern="1200" dirty="0">
                <a:solidFill>
                  <a:schemeClr val="tx1"/>
                </a:solidFill>
                <a:latin typeface="+mn-lt"/>
                <a:ea typeface="+mn-ea"/>
                <a:cs typeface="+mn-cs"/>
              </a:rPr>
              <a:t>2. На четных диагоналях идут смешанные отношения сначала между минимумами, затем максимумами, опять минимумами, а затем максимумами и т.д. Наблюдается та же скважность, что и для всех диагоналей, сначала рядом стоящие экстремумы, далее через раз и т.д.</a:t>
            </a:r>
          </a:p>
          <a:p>
            <a:r>
              <a:rPr lang="ru-RU" sz="1200" kern="1200" dirty="0">
                <a:solidFill>
                  <a:schemeClr val="tx1"/>
                </a:solidFill>
                <a:latin typeface="+mn-lt"/>
                <a:ea typeface="+mn-ea"/>
                <a:cs typeface="+mn-cs"/>
              </a:rPr>
              <a:t>3. Строка и столбец характеризует отношение точки, соответствующей номеру столбца или строки, ко всем другим точкам.</a:t>
            </a:r>
          </a:p>
          <a:p>
            <a:r>
              <a:rPr lang="ru-RU" sz="1200" kern="1200" dirty="0">
                <a:solidFill>
                  <a:schemeClr val="tx1"/>
                </a:solidFill>
                <a:latin typeface="+mn-lt"/>
                <a:ea typeface="+mn-ea"/>
                <a:cs typeface="+mn-cs"/>
              </a:rPr>
              <a:t>4. Любая строка (столбец) может транспонироваться относительно диагонали со звездочками в столбец (строку) с заменой 1(меньше) на 2(больше), 2(больше) на 1(меньше) без изменения значения 3(равно).</a:t>
            </a:r>
          </a:p>
          <a:p>
            <a:r>
              <a:rPr lang="ru-RU" sz="1200" kern="1200" dirty="0">
                <a:solidFill>
                  <a:schemeClr val="tx1"/>
                </a:solidFill>
                <a:latin typeface="+mn-lt"/>
                <a:ea typeface="+mn-ea"/>
                <a:cs typeface="+mn-cs"/>
              </a:rPr>
              <a:t>5. Одинаковая последовательность отношений по столбу или строке, в рамках выделенного квадрата, говорит о доминировании указанной точки по отношению ко всем другим точкам в отношении глобального «по квадрату» максимума или минимума. </a:t>
            </a:r>
          </a:p>
          <a:p>
            <a:r>
              <a:rPr lang="ru-RU" sz="1200" kern="1200" dirty="0">
                <a:solidFill>
                  <a:schemeClr val="tx1"/>
                </a:solidFill>
                <a:latin typeface="+mn-lt"/>
                <a:ea typeface="+mn-ea"/>
                <a:cs typeface="+mn-cs"/>
              </a:rPr>
              <a:t>Указанные внутренние качественные характеристики дают возможность выбирать последовательности характерных точек и соответствующие матрицы по характеристике СПУСК, ПОДЪЕМ, СПУСК-ПОДЪЕМ, ПОДЪЕМ- СПУСК. А это в свою очередь обеспечивать следующий уровень рассмотрения потока волн, для волн большей длины. </a:t>
            </a:r>
            <a:endParaRPr lang="ru-RU" dirty="0"/>
          </a:p>
        </p:txBody>
      </p:sp>
      <p:sp>
        <p:nvSpPr>
          <p:cNvPr id="4" name="Номер слайда 3"/>
          <p:cNvSpPr>
            <a:spLocks noGrp="1"/>
          </p:cNvSpPr>
          <p:nvPr>
            <p:ph type="sldNum" sz="quarter" idx="10"/>
          </p:nvPr>
        </p:nvSpPr>
        <p:spPr/>
        <p:txBody>
          <a:bodyPr/>
          <a:lstStyle/>
          <a:p>
            <a:fld id="{72B3743D-323C-492D-AE71-8F941B5E39D6}" type="slidenum">
              <a:rPr lang="ru-RU" smtClean="0"/>
              <a:pPr/>
              <a:t>55</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r>
              <a:rPr lang="ru-RU"/>
              <a:t>Средняя длина волны, до</a:t>
            </a:r>
            <a:r>
              <a:rPr lang="ru-RU" b="1"/>
              <a:t> </a:t>
            </a:r>
            <a:r>
              <a:rPr lang="ru-RU"/>
              <a:t>10062 составляет 186-187 отсчетов. Должно бы быть 188, так как должно делиться на 4 (волна разбивается на 4 симметричных участка относительно оси Х и У </a:t>
            </a:r>
            <a:r>
              <a:rPr lang="en-US"/>
              <a:t>A</a:t>
            </a:r>
            <a:r>
              <a:rPr lang="ru-RU"/>
              <a:t>,</a:t>
            </a:r>
            <a:r>
              <a:rPr lang="en-US"/>
              <a:t>B</a:t>
            </a:r>
            <a:r>
              <a:rPr lang="ru-RU"/>
              <a:t>,</a:t>
            </a:r>
            <a:r>
              <a:rPr lang="en-US"/>
              <a:t>C</a:t>
            </a:r>
            <a:r>
              <a:rPr lang="ru-RU"/>
              <a:t>,</a:t>
            </a:r>
            <a:r>
              <a:rPr lang="en-US"/>
              <a:t>D</a:t>
            </a:r>
            <a:r>
              <a:rPr lang="ru-RU"/>
              <a:t>)  188/4=47. Но следует понимать то, что целые единицы измерения не должны укладываться в целые значения кратные четырем относительно реального  значения  длины волны. Реальная волна скорей всего кратна четырем, в единицах не доступных на практике для измеряющих приборов </a:t>
            </a:r>
          </a:p>
        </p:txBody>
      </p:sp>
      <p:sp>
        <p:nvSpPr>
          <p:cNvPr id="358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FCBB2B-FEF2-4FDB-BCFA-2D96F958324F}" type="slidenum">
              <a:rPr lang="ru-RU" smtClean="0"/>
              <a:pPr/>
              <a:t>62</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6DE4A08-6863-4361-81F6-EC4BA28FAEB3}" type="slidenum">
              <a:rPr lang="ru-RU" smtClean="0"/>
              <a:pPr/>
              <a:t>63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a:t>Стоит отметить, что картина МИРА</a:t>
            </a:r>
            <a:r>
              <a:rPr lang="ru-RU" baseline="0" dirty="0"/>
              <a:t> для субъектов имеет максимальные и минимальные границы. Для субъекта максимально - МИР, в формальном рассмотрении –УНИВЕРСУМ, в минимальном элементарный элемент, в формальном рассмотрении – паттерн. Так или иначе это уровни внимания к объектам и мы объединяя элементарные компоненты можем получать более сложные объекты соблюдая принцип системности (то есть вся совокупность элементарных единиц должна представлять единое целое)   </a:t>
            </a:r>
            <a:endParaRPr lang="ru-RU" dirty="0"/>
          </a:p>
        </p:txBody>
      </p:sp>
      <p:sp>
        <p:nvSpPr>
          <p:cNvPr id="4" name="Номер слайда 3"/>
          <p:cNvSpPr>
            <a:spLocks noGrp="1"/>
          </p:cNvSpPr>
          <p:nvPr>
            <p:ph type="sldNum" sz="quarter" idx="10"/>
          </p:nvPr>
        </p:nvSpPr>
        <p:spPr/>
        <p:txBody>
          <a:bodyPr/>
          <a:lstStyle/>
          <a:p>
            <a:fld id="{9202860B-B8C4-432E-B86B-6E1E272841DE}"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pPr algn="just" defTabSz="457200">
              <a:spcAft>
                <a:spcPts val="799"/>
              </a:spcAft>
            </a:pPr>
            <a:r>
              <a:rPr lang="ru-RU" sz="1200" b="0" strike="noStrike" dirty="0">
                <a:solidFill>
                  <a:schemeClr val="dk1"/>
                </a:solidFill>
                <a:uFillTx/>
                <a:latin typeface="Times New Roman" pitchFamily="18" charset="0"/>
                <a:cs typeface="Times New Roman" pitchFamily="18" charset="0"/>
              </a:rPr>
              <a:t>Так или иначе нужно мыслимое сопоставить с реальностью! </a:t>
            </a:r>
            <a:r>
              <a:rPr lang="ru-RU" sz="1200" b="1" strike="noStrike" dirty="0">
                <a:solidFill>
                  <a:schemeClr val="dk1"/>
                </a:solidFill>
                <a:uFillTx/>
                <a:latin typeface="Times New Roman" pitchFamily="18" charset="0"/>
                <a:cs typeface="Times New Roman" pitchFamily="18" charset="0"/>
              </a:rPr>
              <a:t>Различимость</a:t>
            </a:r>
            <a:r>
              <a:rPr lang="ru-RU" sz="1200" b="0" strike="noStrike" dirty="0">
                <a:solidFill>
                  <a:schemeClr val="dk1"/>
                </a:solidFill>
                <a:uFillTx/>
                <a:latin typeface="Times New Roman" pitchFamily="18" charset="0"/>
                <a:cs typeface="Times New Roman" pitchFamily="18" charset="0"/>
              </a:rPr>
              <a:t> – главное!</a:t>
            </a:r>
          </a:p>
          <a:p>
            <a:pPr defTabSz="457200">
              <a:lnSpc>
                <a:spcPct val="100000"/>
              </a:lnSpc>
            </a:pPr>
            <a:r>
              <a:rPr lang="ru-RU" sz="1200" b="1" u="none" strike="noStrike" dirty="0">
                <a:solidFill>
                  <a:schemeClr val="dk1"/>
                </a:solidFill>
                <a:uFillTx/>
                <a:latin typeface="Times New Roman"/>
              </a:rPr>
              <a:t>Первое. </a:t>
            </a:r>
            <a:r>
              <a:rPr lang="ru-RU" sz="1200" b="0" u="none" strike="noStrike" dirty="0">
                <a:solidFill>
                  <a:schemeClr val="dk1"/>
                </a:solidFill>
                <a:uFillTx/>
                <a:latin typeface="Times New Roman"/>
              </a:rPr>
              <a:t>Должны </a:t>
            </a:r>
            <a:r>
              <a:rPr lang="ru-RU" sz="1200" b="1" u="none" strike="noStrike" dirty="0">
                <a:solidFill>
                  <a:schemeClr val="dk1"/>
                </a:solidFill>
                <a:uFillTx/>
                <a:latin typeface="Times New Roman"/>
              </a:rPr>
              <a:t>различать</a:t>
            </a:r>
            <a:r>
              <a:rPr lang="ru-RU" sz="1200" b="0" u="none" strike="noStrike" dirty="0">
                <a:solidFill>
                  <a:schemeClr val="dk1"/>
                </a:solidFill>
                <a:uFillTx/>
                <a:latin typeface="Times New Roman"/>
              </a:rPr>
              <a:t>  или </a:t>
            </a:r>
            <a:r>
              <a:rPr lang="ru-RU" sz="1200" b="1" u="none" strike="noStrike" dirty="0">
                <a:solidFill>
                  <a:schemeClr val="dk1"/>
                </a:solidFill>
                <a:uFillTx/>
                <a:latin typeface="Times New Roman"/>
              </a:rPr>
              <a:t>сравнивать</a:t>
            </a:r>
            <a:r>
              <a:rPr lang="ru-RU" sz="1200" b="0" u="none" strike="noStrike" dirty="0">
                <a:solidFill>
                  <a:schemeClr val="dk1"/>
                </a:solidFill>
                <a:uFillTx/>
                <a:latin typeface="Times New Roman"/>
              </a:rPr>
              <a:t> что, с чем?</a:t>
            </a:r>
          </a:p>
          <a:p>
            <a:pPr defTabSz="457200">
              <a:lnSpc>
                <a:spcPct val="100000"/>
              </a:lnSpc>
            </a:pPr>
            <a:r>
              <a:rPr lang="ru-RU" sz="1200" b="0" u="none" strike="noStrike" dirty="0">
                <a:solidFill>
                  <a:schemeClr val="dk1"/>
                </a:solidFill>
                <a:uFillTx/>
                <a:latin typeface="Times New Roman"/>
              </a:rPr>
              <a:t>Исходный элемент с единственной характеристикой, которая фиксирует наличие!</a:t>
            </a:r>
            <a:endParaRPr lang="ru-RU" sz="1200" b="0" u="none" strike="noStrike" dirty="0">
              <a:solidFill>
                <a:srgbClr val="000000"/>
              </a:solidFill>
              <a:uFillTx/>
              <a:latin typeface="Arial"/>
            </a:endParaRPr>
          </a:p>
          <a:p>
            <a:pPr defTabSz="457200">
              <a:lnSpc>
                <a:spcPct val="100000"/>
              </a:lnSpc>
            </a:pPr>
            <a:r>
              <a:rPr lang="ru-RU" sz="1200" b="1" u="none" strike="noStrike" dirty="0">
                <a:solidFill>
                  <a:schemeClr val="dk1"/>
                </a:solidFill>
                <a:uFillTx/>
                <a:latin typeface="Times New Roman"/>
              </a:rPr>
              <a:t>Второе. </a:t>
            </a:r>
            <a:r>
              <a:rPr lang="ru-RU" sz="1200" u="none" strike="noStrike" dirty="0">
                <a:solidFill>
                  <a:schemeClr val="dk1"/>
                </a:solidFill>
                <a:uFillTx/>
                <a:latin typeface="Times New Roman"/>
              </a:rPr>
              <a:t>Сравнение по множеству характеристик. </a:t>
            </a:r>
            <a:r>
              <a:rPr lang="ru-RU" sz="1200" i="1" u="none" strike="noStrike" dirty="0">
                <a:solidFill>
                  <a:schemeClr val="dk1"/>
                </a:solidFill>
                <a:uFillTx/>
                <a:latin typeface="Times New Roman"/>
              </a:rPr>
              <a:t>Наличие</a:t>
            </a:r>
            <a:r>
              <a:rPr lang="ru-RU" sz="1200" u="none" strike="noStrike" dirty="0">
                <a:solidFill>
                  <a:schemeClr val="dk1"/>
                </a:solidFill>
                <a:uFillTx/>
                <a:latin typeface="Times New Roman"/>
              </a:rPr>
              <a:t> и </a:t>
            </a:r>
            <a:r>
              <a:rPr lang="ru-RU" sz="1200" i="1" u="none" strike="noStrike" dirty="0">
                <a:solidFill>
                  <a:schemeClr val="dk1"/>
                </a:solidFill>
                <a:uFillTx/>
                <a:latin typeface="Times New Roman"/>
              </a:rPr>
              <a:t>Форма</a:t>
            </a:r>
            <a:r>
              <a:rPr lang="ru-RU" sz="1200" u="none" strike="noStrike" dirty="0">
                <a:solidFill>
                  <a:schemeClr val="dk1"/>
                </a:solidFill>
                <a:uFillTx/>
                <a:latin typeface="Times New Roman"/>
              </a:rPr>
              <a:t> Яблоко или Груша.</a:t>
            </a:r>
            <a:endParaRPr lang="ru-RU" sz="1200" u="none" strike="noStrike" dirty="0">
              <a:solidFill>
                <a:srgbClr val="000000"/>
              </a:solidFill>
              <a:uFillTx/>
              <a:latin typeface="Arial"/>
            </a:endParaRPr>
          </a:p>
          <a:p>
            <a:pPr defTabSz="457200">
              <a:lnSpc>
                <a:spcPct val="100000"/>
              </a:lnSpc>
            </a:pPr>
            <a:r>
              <a:rPr lang="ru-RU" sz="1200" b="1" u="none" strike="noStrike" dirty="0">
                <a:solidFill>
                  <a:schemeClr val="dk1"/>
                </a:solidFill>
                <a:uFillTx/>
                <a:latin typeface="Times New Roman"/>
              </a:rPr>
              <a:t>	И ТАК, </a:t>
            </a:r>
            <a:r>
              <a:rPr lang="ru-RU" sz="1200" u="none" strike="noStrike" dirty="0">
                <a:solidFill>
                  <a:schemeClr val="dk1"/>
                </a:solidFill>
                <a:uFillTx/>
                <a:latin typeface="Times New Roman"/>
              </a:rPr>
              <a:t>надо сравнивать на практическом уровне, и должны сравниваться элементы  по характеристикам с модельным элементом (образом) в рамках множества.  Необходима некоторая упорядоченность КУЧА </a:t>
            </a:r>
            <a:r>
              <a:rPr lang="en-US" sz="1200" u="none" strike="noStrike" dirty="0">
                <a:solidFill>
                  <a:schemeClr val="dk1"/>
                </a:solidFill>
                <a:uFillTx/>
                <a:latin typeface="Times New Roman"/>
              </a:rPr>
              <a:t>&lt; -- &gt;</a:t>
            </a:r>
            <a:r>
              <a:rPr lang="ru-RU" sz="1200" u="none" strike="noStrike" dirty="0">
                <a:solidFill>
                  <a:schemeClr val="dk1"/>
                </a:solidFill>
                <a:uFillTx/>
                <a:latin typeface="Times New Roman"/>
              </a:rPr>
              <a:t> ЧИСЛО</a:t>
            </a:r>
            <a:endParaRPr lang="ru-RU" dirty="0"/>
          </a:p>
        </p:txBody>
      </p:sp>
      <p:sp>
        <p:nvSpPr>
          <p:cNvPr id="4" name="Номер слайда 3"/>
          <p:cNvSpPr>
            <a:spLocks noGrp="1"/>
          </p:cNvSpPr>
          <p:nvPr>
            <p:ph type="sldNum" sz="quarter" idx="10"/>
          </p:nvPr>
        </p:nvSpPr>
        <p:spPr/>
        <p:txBody>
          <a:bodyPr/>
          <a:lstStyle/>
          <a:p>
            <a:fld id="{9202860B-B8C4-432E-B86B-6E1E272841DE}" type="slidenum">
              <a:rPr lang="ru-RU" smtClean="0"/>
              <a:pPr/>
              <a:t>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a:t>Зафрахтуем вместо слова </a:t>
            </a:r>
            <a:r>
              <a:rPr lang="ru-RU" b="1" dirty="0"/>
              <a:t>элемент множества </a:t>
            </a:r>
            <a:r>
              <a:rPr lang="ru-RU" dirty="0"/>
              <a:t>понятие </a:t>
            </a:r>
            <a:r>
              <a:rPr lang="ru-RU" b="1" dirty="0"/>
              <a:t>объекта</a:t>
            </a:r>
            <a:r>
              <a:rPr lang="ru-RU" dirty="0"/>
              <a:t>, предполагая наличие внутренней сущности любой элементарной частицы и кроме этого связь её через</a:t>
            </a:r>
            <a:r>
              <a:rPr lang="ru-RU" baseline="0" dirty="0"/>
              <a:t> законы природы с другими частицами (объектами) в окружающем Мире. Без </a:t>
            </a:r>
            <a:r>
              <a:rPr lang="ru-RU" baseline="0" dirty="0" err="1"/>
              <a:t>этоо</a:t>
            </a:r>
            <a:r>
              <a:rPr lang="ru-RU" baseline="0" dirty="0"/>
              <a:t> понятия трудно рассуждать о природе распознавания.</a:t>
            </a:r>
            <a:endParaRPr lang="ru-RU" dirty="0"/>
          </a:p>
        </p:txBody>
      </p:sp>
      <p:sp>
        <p:nvSpPr>
          <p:cNvPr id="4" name="Номер слайда 3"/>
          <p:cNvSpPr>
            <a:spLocks noGrp="1"/>
          </p:cNvSpPr>
          <p:nvPr>
            <p:ph type="sldNum" sz="quarter" idx="10"/>
          </p:nvPr>
        </p:nvSpPr>
        <p:spPr/>
        <p:txBody>
          <a:bodyPr/>
          <a:lstStyle/>
          <a:p>
            <a:fld id="{B6A33CC0-7A20-4EDC-AB50-2F320EB6544B}" type="slidenum">
              <a:rPr lang="ru-RU" smtClean="0"/>
              <a:pPr/>
              <a:t>10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noRot="1" noChangeAspect="1"/>
          </p:cNvSpPr>
          <p:nvPr>
            <p:ph type="sldImg"/>
          </p:nvPr>
        </p:nvSpPr>
        <p:spPr>
          <a:xfrm>
            <a:off x="381000" y="685800"/>
            <a:ext cx="6096000" cy="3429000"/>
          </a:xfrm>
          <a:prstGeom prst="rect">
            <a:avLst/>
          </a:prstGeom>
          <a:ln w="0">
            <a:noFill/>
          </a:ln>
        </p:spPr>
      </p:sp>
      <p:sp>
        <p:nvSpPr>
          <p:cNvPr id="215"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rmAutofit/>
          </a:bodyPr>
          <a:lstStyle/>
          <a:p>
            <a:pPr marL="216000" indent="0">
              <a:lnSpc>
                <a:spcPct val="100000"/>
              </a:lnSpc>
              <a:buNone/>
            </a:pPr>
            <a:r>
              <a:rPr lang="ru-RU" sz="2000" b="0" u="none" strike="noStrike" dirty="0">
                <a:solidFill>
                  <a:srgbClr val="000000"/>
                </a:solidFill>
                <a:uFillTx/>
                <a:latin typeface="Arial"/>
              </a:rPr>
              <a:t>Реально мы не можем выполнить указанные операции над любым множеством объектов. Такие операции возможны только над характеристиками объектов. Если смотреть глубже, то для объектов не может быть понятия «ложь» «истина». Относительно объекта можно сказать то что мы распознаем ВЕРНО</a:t>
            </a:r>
            <a:r>
              <a:rPr lang="ru-RU" sz="2000" b="0" u="none" strike="noStrike" baseline="0" dirty="0">
                <a:solidFill>
                  <a:srgbClr val="000000"/>
                </a:solidFill>
                <a:uFillTx/>
                <a:latin typeface="Arial"/>
              </a:rPr>
              <a:t> ДОСТОВЕРНО  НЕ ВЕРНО (АБСУРДНО АЛЬТЕРНАТИВНО ВОЗМОЖНО) </a:t>
            </a:r>
            <a:r>
              <a:rPr lang="en-US" sz="2000" b="0" u="none" strike="noStrike" baseline="0" dirty="0">
                <a:solidFill>
                  <a:srgbClr val="000000"/>
                </a:solidFill>
                <a:uFillTx/>
                <a:latin typeface="Arial"/>
              </a:rPr>
              <a:t>[</a:t>
            </a:r>
            <a:r>
              <a:rPr lang="ru-RU" sz="2000" b="0" u="none" strike="noStrike" baseline="0" dirty="0">
                <a:solidFill>
                  <a:srgbClr val="000000"/>
                </a:solidFill>
                <a:uFillTx/>
                <a:latin typeface="Arial"/>
              </a:rPr>
              <a:t>АБСОЛЮТНО </a:t>
            </a:r>
            <a:r>
              <a:rPr lang="ru-RU" sz="2000" b="0" u="none" strike="noStrike" dirty="0">
                <a:solidFill>
                  <a:srgbClr val="000000"/>
                </a:solidFill>
                <a:uFillTx/>
                <a:latin typeface="Arial"/>
              </a:rPr>
              <a:t>ДОПУСТИМО НЕ ДОПУСТИМО</a:t>
            </a:r>
            <a:r>
              <a:rPr lang="en-US" sz="2000" b="0" u="none" strike="noStrike" dirty="0">
                <a:solidFill>
                  <a:srgbClr val="000000"/>
                </a:solidFill>
                <a:uFillTx/>
                <a:latin typeface="Arial"/>
              </a:rPr>
              <a:t>]</a:t>
            </a:r>
            <a:r>
              <a:rPr lang="ru-RU" sz="2000" b="0" u="none" strike="noStrike" dirty="0">
                <a:solidFill>
                  <a:srgbClr val="000000"/>
                </a:solidFill>
                <a:uFillTx/>
                <a:latin typeface="Arial"/>
              </a:rPr>
              <a:t> </a:t>
            </a:r>
          </a:p>
        </p:txBody>
      </p:sp>
      <p:sp>
        <p:nvSpPr>
          <p:cNvPr id="216" name="PlaceHolder 3"/>
          <p:cNvSpPr>
            <a:spLocks noGrp="1"/>
          </p:cNvSpPr>
          <p:nvPr>
            <p:ph type="sldNum" idx="76"/>
          </p:nvPr>
        </p:nvSpPr>
        <p:spPr>
          <a:xfrm>
            <a:off x="3884760" y="8685360"/>
            <a:ext cx="2971440" cy="456840"/>
          </a:xfrm>
          <a:prstGeom prst="rect">
            <a:avLst/>
          </a:prstGeom>
          <a:noFill/>
          <a:ln w="0">
            <a:noFill/>
          </a:ln>
        </p:spPr>
        <p:txBody>
          <a:bodyPr lIns="91440" tIns="45720" rIns="91440" bIns="45720" anchor="b">
            <a:noAutofit/>
          </a:bodyPr>
          <a:lstStyle>
            <a:lvl1pPr indent="0" algn="r" defTabSz="457200">
              <a:lnSpc>
                <a:spcPct val="100000"/>
              </a:lnSpc>
              <a:buNone/>
              <a:defRPr lang="ru-RU" sz="1200" b="0" u="none" strike="noStrike">
                <a:solidFill>
                  <a:schemeClr val="dk1"/>
                </a:solidFill>
                <a:uFillTx/>
                <a:latin typeface="Arial"/>
                <a:ea typeface="+mn-ea"/>
              </a:defRPr>
            </a:lvl1pPr>
          </a:lstStyle>
          <a:p>
            <a:pPr indent="0" algn="r" defTabSz="457200">
              <a:lnSpc>
                <a:spcPct val="100000"/>
              </a:lnSpc>
              <a:buNone/>
            </a:pPr>
            <a:fld id="{A22604EC-DAB4-47FD-831E-CEBF34D19656}" type="slidenum">
              <a:rPr lang="ru-RU" sz="1200" b="0" u="none" strike="noStrike">
                <a:solidFill>
                  <a:schemeClr val="dk1"/>
                </a:solidFill>
                <a:uFillTx/>
                <a:latin typeface="Arial"/>
                <a:ea typeface="+mn-ea"/>
              </a:rPr>
              <a:pPr indent="0" algn="r" defTabSz="457200">
                <a:lnSpc>
                  <a:spcPct val="100000"/>
                </a:lnSpc>
                <a:buNone/>
              </a:pPr>
              <a:t>12</a:t>
            </a:fld>
            <a:endParaRPr lang="ru-RU" sz="1200" b="0" u="none" strike="noStrike">
              <a:solidFill>
                <a:srgbClr val="000000"/>
              </a:solidFill>
              <a:uFillTx/>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a:t>Окончательная</a:t>
            </a:r>
            <a:r>
              <a:rPr lang="ru-RU" baseline="0" dirty="0"/>
              <a:t> демонстрация вхождения возможна при условии пустого пространства, изображенного в квадрате 1. </a:t>
            </a:r>
            <a:endParaRPr lang="ru-RU" dirty="0"/>
          </a:p>
        </p:txBody>
      </p:sp>
      <p:sp>
        <p:nvSpPr>
          <p:cNvPr id="4" name="Номер слайда 3"/>
          <p:cNvSpPr>
            <a:spLocks noGrp="1"/>
          </p:cNvSpPr>
          <p:nvPr>
            <p:ph type="sldNum" sz="quarter" idx="10"/>
          </p:nvPr>
        </p:nvSpPr>
        <p:spPr/>
        <p:txBody>
          <a:bodyPr/>
          <a:lstStyle/>
          <a:p>
            <a:fld id="{B6A33CC0-7A20-4EDC-AB50-2F320EB6544B}" type="slidenum">
              <a:rPr lang="ru-RU" smtClean="0"/>
              <a:pPr/>
              <a:t>16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 точки зрения модели графа.</a:t>
            </a:r>
            <a:endParaRPr lang="ru-RU" dirty="0"/>
          </a:p>
        </p:txBody>
      </p:sp>
      <p:sp>
        <p:nvSpPr>
          <p:cNvPr id="4" name="Номер слайда 3"/>
          <p:cNvSpPr>
            <a:spLocks noGrp="1"/>
          </p:cNvSpPr>
          <p:nvPr>
            <p:ph type="sldNum" sz="quarter" idx="10"/>
          </p:nvPr>
        </p:nvSpPr>
        <p:spPr/>
        <p:txBody>
          <a:bodyPr/>
          <a:lstStyle/>
          <a:p>
            <a:fld id="{24F8DA20-AC10-4764-B3CD-2932C9FED0F2}" type="slidenum">
              <a:rPr lang="ru-RU" smtClean="0"/>
              <a:pPr/>
              <a:t>21</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Можно выразить в виде формальной логической формулы.</a:t>
            </a:r>
            <a:endParaRPr lang="ru-RU" dirty="0"/>
          </a:p>
        </p:txBody>
      </p:sp>
      <p:sp>
        <p:nvSpPr>
          <p:cNvPr id="4" name="Номер слайда 3"/>
          <p:cNvSpPr>
            <a:spLocks noGrp="1"/>
          </p:cNvSpPr>
          <p:nvPr>
            <p:ph type="sldNum" sz="quarter" idx="10"/>
          </p:nvPr>
        </p:nvSpPr>
        <p:spPr/>
        <p:txBody>
          <a:bodyPr/>
          <a:lstStyle/>
          <a:p>
            <a:fld id="{24F8DA20-AC10-4764-B3CD-2932C9FED0F2}" type="slidenum">
              <a:rPr lang="ru-RU" smtClean="0"/>
              <a:pPr/>
              <a:t>27</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Для отношений равенства или неравенства имеем следующие матрицы:</a:t>
            </a:r>
          </a:p>
          <a:p>
            <a:r>
              <a:rPr lang="ru-RU" dirty="0" smtClean="0"/>
              <a:t>- верхний ряд – допустимые матрицы</a:t>
            </a:r>
          </a:p>
          <a:p>
            <a:r>
              <a:rPr lang="ru-RU" dirty="0" smtClean="0"/>
              <a:t>- нижний ряд – недопустимые матрицы</a:t>
            </a:r>
            <a:endParaRPr lang="ru-RU" dirty="0"/>
          </a:p>
        </p:txBody>
      </p:sp>
      <p:sp>
        <p:nvSpPr>
          <p:cNvPr id="4" name="Номер слайда 3"/>
          <p:cNvSpPr>
            <a:spLocks noGrp="1"/>
          </p:cNvSpPr>
          <p:nvPr>
            <p:ph type="sldNum" sz="quarter" idx="10"/>
          </p:nvPr>
        </p:nvSpPr>
        <p:spPr/>
        <p:txBody>
          <a:bodyPr/>
          <a:lstStyle/>
          <a:p>
            <a:fld id="{24F8DA20-AC10-4764-B3CD-2932C9FED0F2}" type="slidenum">
              <a:rPr lang="ru-RU" smtClean="0"/>
              <a:pPr/>
              <a:t>28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4AD69B2-CD5E-4D79-B32C-0A4205B1A8E0}" type="datetime1">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6DC5DC-1313-438E-9578-FE2B5625D955}"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26275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4F99522-F928-4A74-8635-1A5AE0061B73}" type="datetime1">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6DC5DC-1313-438E-9578-FE2B5625D955}" type="slidenum">
              <a:rPr lang="ru-RU" smtClean="0"/>
              <a:pPr/>
              <a:t>‹#›</a:t>
            </a:fld>
            <a:endParaRPr lang="ru-RU"/>
          </a:p>
        </p:txBody>
      </p:sp>
    </p:spTree>
    <p:extLst>
      <p:ext uri="{BB962C8B-B14F-4D97-AF65-F5344CB8AC3E}">
        <p14:creationId xmlns:p14="http://schemas.microsoft.com/office/powerpoint/2010/main" xmlns="" val="174702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FDFCF1-57E2-4B25-AFD5-5D7AFDCA71D2}" type="datetime1">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6DC5DC-1313-438E-9578-FE2B5625D955}" type="slidenum">
              <a:rPr lang="ru-RU" smtClean="0"/>
              <a:pPr/>
              <a:t>‹#›</a:t>
            </a:fld>
            <a:endParaRPr lang="ru-RU"/>
          </a:p>
        </p:txBody>
      </p:sp>
    </p:spTree>
    <p:extLst>
      <p:ext uri="{BB962C8B-B14F-4D97-AF65-F5344CB8AC3E}">
        <p14:creationId xmlns:p14="http://schemas.microsoft.com/office/powerpoint/2010/main" xmlns="" val="262060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9778BF6-0CD9-477F-AB45-737B23221E5E}" type="datetime1">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6DC5DC-1313-438E-9578-FE2B5625D955}" type="slidenum">
              <a:rPr lang="ru-RU" smtClean="0"/>
              <a:pPr/>
              <a:t>‹#›</a:t>
            </a:fld>
            <a:endParaRPr lang="ru-RU"/>
          </a:p>
        </p:txBody>
      </p:sp>
    </p:spTree>
    <p:extLst>
      <p:ext uri="{BB962C8B-B14F-4D97-AF65-F5344CB8AC3E}">
        <p14:creationId xmlns:p14="http://schemas.microsoft.com/office/powerpoint/2010/main" xmlns="" val="3564156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A4217C5-9B8E-4633-B96F-B46DF85329E2}" type="datetime1">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6DC5DC-1313-438E-9578-FE2B5625D955}"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8302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11B5AA9-B9BB-4A57-8327-A6B68738A4FA}" type="datetime1">
              <a:rPr lang="ru-RU" smtClean="0"/>
              <a:pPr/>
              <a:t>13.04.2025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6DC5DC-1313-438E-9578-FE2B5625D955}" type="slidenum">
              <a:rPr lang="ru-RU" smtClean="0"/>
              <a:pPr/>
              <a:t>‹#›</a:t>
            </a:fld>
            <a:endParaRPr lang="ru-RU"/>
          </a:p>
        </p:txBody>
      </p:sp>
    </p:spTree>
    <p:extLst>
      <p:ext uri="{BB962C8B-B14F-4D97-AF65-F5344CB8AC3E}">
        <p14:creationId xmlns:p14="http://schemas.microsoft.com/office/powerpoint/2010/main" xmlns="" val="101013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5"/>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9C0B594-FEE7-4194-9378-083256554F61}" type="datetime1">
              <a:rPr lang="ru-RU" smtClean="0"/>
              <a:pPr/>
              <a:t>13.04.2025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06DC5DC-1313-438E-9578-FE2B5625D955}" type="slidenum">
              <a:rPr lang="ru-RU" smtClean="0"/>
              <a:pPr/>
              <a:t>‹#›</a:t>
            </a:fld>
            <a:endParaRPr lang="ru-RU"/>
          </a:p>
        </p:txBody>
      </p:sp>
    </p:spTree>
    <p:extLst>
      <p:ext uri="{BB962C8B-B14F-4D97-AF65-F5344CB8AC3E}">
        <p14:creationId xmlns:p14="http://schemas.microsoft.com/office/powerpoint/2010/main" xmlns="" val="274746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438938A-59DB-4BB6-B8E8-AD5E3EB6A9AA}" type="datetime1">
              <a:rPr lang="ru-RU" smtClean="0"/>
              <a:pPr/>
              <a:t>13.04.2025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06DC5DC-1313-438E-9578-FE2B5625D955}" type="slidenum">
              <a:rPr lang="ru-RU" smtClean="0"/>
              <a:pPr/>
              <a:t>‹#›</a:t>
            </a:fld>
            <a:endParaRPr lang="ru-RU"/>
          </a:p>
        </p:txBody>
      </p:sp>
    </p:spTree>
    <p:extLst>
      <p:ext uri="{BB962C8B-B14F-4D97-AF65-F5344CB8AC3E}">
        <p14:creationId xmlns:p14="http://schemas.microsoft.com/office/powerpoint/2010/main" xmlns="" val="180206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5A9376-48AE-4CDE-BB2F-596E9F2E49C1}" type="datetime1">
              <a:rPr lang="ru-RU" smtClean="0"/>
              <a:pPr/>
              <a:t>13.04.2025</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906DC5DC-1313-438E-9578-FE2B5625D955}" type="slidenum">
              <a:rPr lang="ru-RU" smtClean="0"/>
              <a:pPr/>
              <a:t>‹#›</a:t>
            </a:fld>
            <a:endParaRPr lang="ru-RU"/>
          </a:p>
        </p:txBody>
      </p:sp>
    </p:spTree>
    <p:extLst>
      <p:ext uri="{BB962C8B-B14F-4D97-AF65-F5344CB8AC3E}">
        <p14:creationId xmlns:p14="http://schemas.microsoft.com/office/powerpoint/2010/main" xmlns="" val="346558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A51246-DAE2-4A98-95B2-644B0B91A1CB}" type="datetime1">
              <a:rPr lang="ru-RU" smtClean="0"/>
              <a:pPr/>
              <a:t>13.04.2025</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06DC5DC-1313-438E-9578-FE2B5625D955}" type="slidenum">
              <a:rPr lang="ru-RU" smtClean="0"/>
              <a:pPr/>
              <a:t>‹#›</a:t>
            </a:fld>
            <a:endParaRPr lang="ru-RU"/>
          </a:p>
        </p:txBody>
      </p:sp>
    </p:spTree>
    <p:extLst>
      <p:ext uri="{BB962C8B-B14F-4D97-AF65-F5344CB8AC3E}">
        <p14:creationId xmlns:p14="http://schemas.microsoft.com/office/powerpoint/2010/main" xmlns="" val="82328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7DD4061-EE93-43EC-9810-201004DEC482}" type="datetime1">
              <a:rPr lang="ru-RU" smtClean="0"/>
              <a:pPr/>
              <a:t>13.04.2025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6DC5DC-1313-438E-9578-FE2B5625D955}" type="slidenum">
              <a:rPr lang="ru-RU" smtClean="0"/>
              <a:pPr/>
              <a:t>‹#›</a:t>
            </a:fld>
            <a:endParaRPr lang="ru-RU"/>
          </a:p>
        </p:txBody>
      </p:sp>
    </p:spTree>
    <p:extLst>
      <p:ext uri="{BB962C8B-B14F-4D97-AF65-F5344CB8AC3E}">
        <p14:creationId xmlns:p14="http://schemas.microsoft.com/office/powerpoint/2010/main" xmlns="" val="70099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1320195-D720-4E0F-B40E-EA9616A6A62B}" type="datetime1">
              <a:rPr lang="ru-RU" smtClean="0"/>
              <a:pPr/>
              <a:t>13.04.2025</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800">
                <a:solidFill>
                  <a:srgbClr val="FFFFFF"/>
                </a:solidFill>
              </a:defRPr>
            </a:lvl1pPr>
          </a:lstStyle>
          <a:p>
            <a:fld id="{906DC5DC-1313-438E-9578-FE2B5625D955}" type="slidenum">
              <a:rPr lang="ru-RU" smtClean="0"/>
              <a:pPr/>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952640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ceHolder 2"/>
          <p:cNvSpPr>
            <a:spLocks noGrp="1"/>
          </p:cNvSpPr>
          <p:nvPr>
            <p:ph type="subTitle" idx="1"/>
          </p:nvPr>
        </p:nvSpPr>
        <p:spPr>
          <a:xfrm>
            <a:off x="1100138" y="4456113"/>
            <a:ext cx="10058400" cy="1143000"/>
          </a:xfrm>
          <a:noFill/>
          <a:ln w="0">
            <a:noFill/>
          </a:ln>
        </p:spPr>
        <p:txBody>
          <a:bodyPr vert="horz" lIns="91440" tIns="45720" rIns="91440" bIns="45720" rtlCol="0" anchor="t">
            <a:noAutofit/>
          </a:bodyPr>
          <a:lstStyle/>
          <a:p>
            <a:r>
              <a:rPr lang="ru-RU" dirty="0"/>
              <a:t>Балакирев Н. Е., Фадеев М. М.</a:t>
            </a:r>
          </a:p>
          <a:p>
            <a:r>
              <a:rPr lang="ru-RU" dirty="0"/>
              <a:t>Москва, апрель 2025</a:t>
            </a:r>
          </a:p>
        </p:txBody>
      </p:sp>
      <p:pic>
        <p:nvPicPr>
          <p:cNvPr id="78" name="Picture 3"/>
          <p:cNvPicPr/>
          <p:nvPr/>
        </p:nvPicPr>
        <p:blipFill>
          <a:blip r:embed="rId3" cstate="print"/>
          <a:stretch/>
        </p:blipFill>
        <p:spPr>
          <a:xfrm>
            <a:off x="479376" y="476672"/>
            <a:ext cx="1440000" cy="1440000"/>
          </a:xfrm>
          <a:prstGeom prst="rect">
            <a:avLst/>
          </a:prstGeom>
          <a:ln w="9525">
            <a:noFill/>
          </a:ln>
        </p:spPr>
      </p:pic>
      <p:sp>
        <p:nvSpPr>
          <p:cNvPr id="5" name="Заголовок 4">
            <a:extLst>
              <a:ext uri="{FF2B5EF4-FFF2-40B4-BE49-F238E27FC236}">
                <a16:creationId xmlns:a16="http://schemas.microsoft.com/office/drawing/2014/main" xmlns="" id="{8E09DC70-D248-42C8-F09D-BC530535BF93}"/>
              </a:ext>
            </a:extLst>
          </p:cNvPr>
          <p:cNvSpPr>
            <a:spLocks noGrp="1"/>
          </p:cNvSpPr>
          <p:nvPr>
            <p:ph type="ctrTitle"/>
          </p:nvPr>
        </p:nvSpPr>
        <p:spPr/>
        <p:txBody>
          <a:bodyPr>
            <a:noAutofit/>
          </a:bodyPr>
          <a:lstStyle/>
          <a:p>
            <a:r>
              <a:rPr lang="ru-RU" sz="4400" dirty="0"/>
              <a:t>Система отношений в анализе и синтезе данных об объектах окружающего Мира</a:t>
            </a:r>
          </a:p>
        </p:txBody>
      </p:sp>
      <p:sp>
        <p:nvSpPr>
          <p:cNvPr id="6" name="TextBox 5">
            <a:extLst>
              <a:ext uri="{FF2B5EF4-FFF2-40B4-BE49-F238E27FC236}">
                <a16:creationId xmlns:a16="http://schemas.microsoft.com/office/drawing/2014/main" xmlns="" id="{86B1CE7C-6130-FE89-2A8B-E8DD875D08EE}"/>
              </a:ext>
            </a:extLst>
          </p:cNvPr>
          <p:cNvSpPr txBox="1"/>
          <p:nvPr/>
        </p:nvSpPr>
        <p:spPr>
          <a:xfrm>
            <a:off x="1254240" y="416169"/>
            <a:ext cx="9683519" cy="1561005"/>
          </a:xfrm>
          <a:prstGeom prst="rect">
            <a:avLst/>
          </a:prstGeom>
          <a:noFill/>
        </p:spPr>
        <p:txBody>
          <a:bodyPr wrap="square">
            <a:spAutoFit/>
          </a:bodyPr>
          <a:lstStyle/>
          <a:p>
            <a:pPr algn="ctr">
              <a:lnSpc>
                <a:spcPct val="107000"/>
              </a:lnSpc>
            </a:pPr>
            <a:r>
              <a:rPr lang="ru-RU" dirty="0">
                <a:effectLst/>
                <a:ea typeface="Calibri" panose="020F0502020204030204" pitchFamily="34" charset="0"/>
                <a:cs typeface="Times New Roman" panose="02020603050405020304" pitchFamily="18" charset="0"/>
              </a:rPr>
              <a:t>МИНИСТЕРСТВО НАУКИ И ВЫСШЕГО ОБРАЗОВАНИЯ РОССИЙСКОЙ ФЕДЕРАЦИИ</a:t>
            </a:r>
          </a:p>
          <a:p>
            <a:pPr algn="ctr">
              <a:lnSpc>
                <a:spcPct val="107000"/>
              </a:lnSpc>
            </a:pPr>
            <a:r>
              <a:rPr lang="ru-RU" dirty="0">
                <a:effectLst/>
                <a:ea typeface="Calibri" panose="020F0502020204030204" pitchFamily="34" charset="0"/>
                <a:cs typeface="Times New Roman" panose="02020603050405020304" pitchFamily="18" charset="0"/>
              </a:rPr>
              <a:t>МОСКОВСКИЙ АВИАЦИОННЫЙ ИНСТИТУТ</a:t>
            </a:r>
          </a:p>
          <a:p>
            <a:pPr algn="ctr">
              <a:lnSpc>
                <a:spcPct val="107000"/>
              </a:lnSpc>
            </a:pPr>
            <a:r>
              <a:rPr lang="ru-RU" dirty="0">
                <a:effectLst/>
                <a:ea typeface="Calibri" panose="020F0502020204030204" pitchFamily="34" charset="0"/>
                <a:cs typeface="Times New Roman" panose="02020603050405020304" pitchFamily="18" charset="0"/>
              </a:rPr>
              <a:t>(национальный исследовательский университет)</a:t>
            </a:r>
          </a:p>
          <a:p>
            <a:pPr algn="ctr">
              <a:lnSpc>
                <a:spcPct val="107000"/>
              </a:lnSpc>
            </a:pPr>
            <a:r>
              <a:rPr lang="ru-RU" dirty="0">
                <a:effectLst/>
                <a:ea typeface="Calibri" panose="020F0502020204030204" pitchFamily="34" charset="0"/>
                <a:cs typeface="Times New Roman" panose="02020603050405020304" pitchFamily="18" charset="0"/>
              </a:rPr>
              <a:t>Институт № 3 «Системы управления, информатика и электроэнергетика»</a:t>
            </a:r>
          </a:p>
          <a:p>
            <a:pPr algn="ctr">
              <a:lnSpc>
                <a:spcPct val="107000"/>
              </a:lnSpc>
            </a:pPr>
            <a:r>
              <a:rPr lang="ru-RU" dirty="0">
                <a:effectLst/>
                <a:ea typeface="Calibri" panose="020F0502020204030204" pitchFamily="34" charset="0"/>
                <a:cs typeface="Times New Roman" panose="02020603050405020304" pitchFamily="18" charset="0"/>
              </a:rPr>
              <a:t>Кафедра 316 «Системное моделирование и автоматизированное проектирование»</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50757"/>
          </a:xfrm>
        </p:spPr>
        <p:txBody>
          <a:bodyPr>
            <a:normAutofit/>
          </a:bodyPr>
          <a:lstStyle/>
          <a:p>
            <a:r>
              <a:rPr lang="ru-RU" dirty="0" smtClean="0"/>
              <a:t>3.Виды </a:t>
            </a:r>
            <a:r>
              <a:rPr lang="ru-RU" dirty="0"/>
              <a:t>характеристик распознаваемой сущности одиночного объекта</a:t>
            </a:r>
          </a:p>
        </p:txBody>
      </p:sp>
      <p:sp>
        <p:nvSpPr>
          <p:cNvPr id="3" name="Номер слайда 2">
            <a:extLst>
              <a:ext uri="{FF2B5EF4-FFF2-40B4-BE49-F238E27FC236}">
                <a16:creationId xmlns:a16="http://schemas.microsoft.com/office/drawing/2014/main" xmlns="" id="{FFCE971E-0DB3-241F-4874-8AC883D96D6F}"/>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10</a:t>
            </a:fld>
            <a:endParaRPr lang="ru-RU"/>
          </a:p>
        </p:txBody>
      </p:sp>
      <p:grpSp>
        <p:nvGrpSpPr>
          <p:cNvPr id="28" name="Группа 27">
            <a:extLst>
              <a:ext uri="{FF2B5EF4-FFF2-40B4-BE49-F238E27FC236}">
                <a16:creationId xmlns:a16="http://schemas.microsoft.com/office/drawing/2014/main" xmlns="" id="{D6659CD4-A784-2F8F-58F9-8863514666EC}"/>
              </a:ext>
            </a:extLst>
          </p:cNvPr>
          <p:cNvGrpSpPr/>
          <p:nvPr/>
        </p:nvGrpSpPr>
        <p:grpSpPr>
          <a:xfrm>
            <a:off x="3647728" y="1916832"/>
            <a:ext cx="5658274" cy="3912903"/>
            <a:chOff x="3417788" y="1813529"/>
            <a:chExt cx="5658274" cy="3912903"/>
          </a:xfrm>
        </p:grpSpPr>
        <p:sp>
          <p:nvSpPr>
            <p:cNvPr id="8" name="Овал 7">
              <a:extLst>
                <a:ext uri="{FF2B5EF4-FFF2-40B4-BE49-F238E27FC236}">
                  <a16:creationId xmlns:a16="http://schemas.microsoft.com/office/drawing/2014/main" xmlns="" id="{88EEE0B0-B800-A203-6E02-BE32033D264E}"/>
                </a:ext>
              </a:extLst>
            </p:cNvPr>
            <p:cNvSpPr/>
            <p:nvPr/>
          </p:nvSpPr>
          <p:spPr>
            <a:xfrm>
              <a:off x="4696238" y="2977146"/>
              <a:ext cx="1584176" cy="1584176"/>
            </a:xfrm>
            <a:prstGeom prst="ellipse">
              <a:avLst/>
            </a:prstGeom>
            <a:ln w="76200">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cxnSp>
          <p:nvCxnSpPr>
            <p:cNvPr id="16" name="Прямая соединительная линия 15">
              <a:extLst>
                <a:ext uri="{FF2B5EF4-FFF2-40B4-BE49-F238E27FC236}">
                  <a16:creationId xmlns:a16="http://schemas.microsoft.com/office/drawing/2014/main" xmlns="" id="{A91294AA-F092-AFC2-8895-C8E6B11EC245}"/>
                </a:ext>
              </a:extLst>
            </p:cNvPr>
            <p:cNvCxnSpPr/>
            <p:nvPr/>
          </p:nvCxnSpPr>
          <p:spPr>
            <a:xfrm flipH="1">
              <a:off x="3417788" y="4333360"/>
              <a:ext cx="1008112" cy="595870"/>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947690BD-3A78-6E82-907C-1057AFDB0518}"/>
                </a:ext>
              </a:extLst>
            </p:cNvPr>
            <p:cNvCxnSpPr/>
            <p:nvPr/>
          </p:nvCxnSpPr>
          <p:spPr>
            <a:xfrm flipH="1">
              <a:off x="6433343" y="2663739"/>
              <a:ext cx="1008112" cy="595870"/>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A8013706-B8EA-8A6A-F149-02348EA9BCC1}"/>
                </a:ext>
              </a:extLst>
            </p:cNvPr>
            <p:cNvCxnSpPr>
              <a:cxnSpLocks/>
            </p:cNvCxnSpPr>
            <p:nvPr/>
          </p:nvCxnSpPr>
          <p:spPr>
            <a:xfrm>
              <a:off x="5488324" y="4831656"/>
              <a:ext cx="0" cy="894776"/>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97BCA79E-23A4-C632-F42E-26596EEB4DD1}"/>
                </a:ext>
              </a:extLst>
            </p:cNvPr>
            <p:cNvCxnSpPr>
              <a:cxnSpLocks/>
            </p:cNvCxnSpPr>
            <p:nvPr/>
          </p:nvCxnSpPr>
          <p:spPr>
            <a:xfrm>
              <a:off x="5488324" y="1813529"/>
              <a:ext cx="0" cy="894776"/>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0089A666-BB23-25F8-FB6C-62C92F96B486}"/>
                </a:ext>
              </a:extLst>
            </p:cNvPr>
            <p:cNvCxnSpPr>
              <a:cxnSpLocks/>
            </p:cNvCxnSpPr>
            <p:nvPr/>
          </p:nvCxnSpPr>
          <p:spPr>
            <a:xfrm flipH="1" flipV="1">
              <a:off x="6473739" y="4330194"/>
              <a:ext cx="1008112" cy="595870"/>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7E4E7C4A-65DE-0FA2-A1B1-BDEC392FAEF6}"/>
                </a:ext>
              </a:extLst>
            </p:cNvPr>
            <p:cNvCxnSpPr>
              <a:cxnSpLocks/>
            </p:cNvCxnSpPr>
            <p:nvPr/>
          </p:nvCxnSpPr>
          <p:spPr>
            <a:xfrm flipH="1" flipV="1">
              <a:off x="3517498" y="2589513"/>
              <a:ext cx="1008112" cy="595870"/>
            </a:xfrm>
            <a:prstGeom prst="line">
              <a:avLst/>
            </a:prstGeom>
            <a:ln w="76200"/>
          </p:spPr>
          <p:style>
            <a:lnRef idx="1">
              <a:schemeClr val="accent3"/>
            </a:lnRef>
            <a:fillRef idx="0">
              <a:schemeClr val="accent3"/>
            </a:fillRef>
            <a:effectRef idx="0">
              <a:schemeClr val="accent3"/>
            </a:effectRef>
            <a:fontRef idx="minor">
              <a:schemeClr val="tx1"/>
            </a:fontRef>
          </p:style>
        </p:cxnSp>
        <p:sp>
          <p:nvSpPr>
            <p:cNvPr id="23" name="TextBox 22">
              <a:extLst>
                <a:ext uri="{FF2B5EF4-FFF2-40B4-BE49-F238E27FC236}">
                  <a16:creationId xmlns:a16="http://schemas.microsoft.com/office/drawing/2014/main" xmlns="" id="{BCA46BA6-B19A-FFF2-AA1C-B747789C55F2}"/>
                </a:ext>
              </a:extLst>
            </p:cNvPr>
            <p:cNvSpPr txBox="1"/>
            <p:nvPr/>
          </p:nvSpPr>
          <p:spPr>
            <a:xfrm>
              <a:off x="4789395" y="3589213"/>
              <a:ext cx="1405582" cy="400110"/>
            </a:xfrm>
            <a:prstGeom prst="rect">
              <a:avLst/>
            </a:prstGeom>
            <a:noFill/>
          </p:spPr>
          <p:txBody>
            <a:bodyPr wrap="square" rtlCol="0">
              <a:spAutoFit/>
            </a:bodyPr>
            <a:lstStyle/>
            <a:p>
              <a:pPr algn="ctr"/>
              <a:r>
                <a:rPr lang="ru-RU" sz="2000" b="1" dirty="0">
                  <a:solidFill>
                    <a:schemeClr val="tx2"/>
                  </a:solidFill>
                </a:rPr>
                <a:t>СВОЙСТВО</a:t>
              </a:r>
            </a:p>
          </p:txBody>
        </p:sp>
        <p:sp>
          <p:nvSpPr>
            <p:cNvPr id="9" name="Овал 8">
              <a:extLst>
                <a:ext uri="{FF2B5EF4-FFF2-40B4-BE49-F238E27FC236}">
                  <a16:creationId xmlns:a16="http://schemas.microsoft.com/office/drawing/2014/main" xmlns="" id="{E57AE2C2-EDAF-07A7-FDE6-D04C15FFFF87}"/>
                </a:ext>
              </a:extLst>
            </p:cNvPr>
            <p:cNvSpPr/>
            <p:nvPr/>
          </p:nvSpPr>
          <p:spPr>
            <a:xfrm>
              <a:off x="5217990" y="2708305"/>
              <a:ext cx="540669" cy="540669"/>
            </a:xfrm>
            <a:prstGeom prst="ellipse">
              <a:avLst/>
            </a:prstGeom>
            <a:ln w="76200">
              <a:solidFill>
                <a:schemeClr val="accent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0" name="Овал 9">
              <a:extLst>
                <a:ext uri="{FF2B5EF4-FFF2-40B4-BE49-F238E27FC236}">
                  <a16:creationId xmlns:a16="http://schemas.microsoft.com/office/drawing/2014/main" xmlns="" id="{C2C405DC-39CF-F0DB-700F-9A2FC4F2BE00}"/>
                </a:ext>
              </a:extLst>
            </p:cNvPr>
            <p:cNvSpPr/>
            <p:nvPr/>
          </p:nvSpPr>
          <p:spPr>
            <a:xfrm>
              <a:off x="5217990" y="4290987"/>
              <a:ext cx="540669" cy="540669"/>
            </a:xfrm>
            <a:prstGeom prst="ellipse">
              <a:avLst/>
            </a:prstGeom>
            <a:ln w="76200">
              <a:solidFill>
                <a:schemeClr val="accent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1" name="Овал 10">
              <a:extLst>
                <a:ext uri="{FF2B5EF4-FFF2-40B4-BE49-F238E27FC236}">
                  <a16:creationId xmlns:a16="http://schemas.microsoft.com/office/drawing/2014/main" xmlns="" id="{093FB25F-2B91-1DB0-3575-D0B8CE0CB4E2}"/>
                </a:ext>
              </a:extLst>
            </p:cNvPr>
            <p:cNvSpPr/>
            <p:nvPr/>
          </p:nvSpPr>
          <p:spPr>
            <a:xfrm>
              <a:off x="4481259" y="3105245"/>
              <a:ext cx="540669" cy="540669"/>
            </a:xfrm>
            <a:prstGeom prst="ellipse">
              <a:avLst/>
            </a:prstGeom>
            <a:ln w="76200">
              <a:solidFill>
                <a:schemeClr val="accent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2" name="Овал 11">
              <a:extLst>
                <a:ext uri="{FF2B5EF4-FFF2-40B4-BE49-F238E27FC236}">
                  <a16:creationId xmlns:a16="http://schemas.microsoft.com/office/drawing/2014/main" xmlns="" id="{BFEB3187-73F4-2F70-8418-800CA175CD19}"/>
                </a:ext>
              </a:extLst>
            </p:cNvPr>
            <p:cNvSpPr/>
            <p:nvPr/>
          </p:nvSpPr>
          <p:spPr>
            <a:xfrm>
              <a:off x="4425900" y="3953426"/>
              <a:ext cx="540669" cy="540669"/>
            </a:xfrm>
            <a:prstGeom prst="ellipse">
              <a:avLst/>
            </a:prstGeom>
            <a:ln w="76200">
              <a:solidFill>
                <a:schemeClr val="accent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3" name="Овал 12">
              <a:extLst>
                <a:ext uri="{FF2B5EF4-FFF2-40B4-BE49-F238E27FC236}">
                  <a16:creationId xmlns:a16="http://schemas.microsoft.com/office/drawing/2014/main" xmlns="" id="{A16D2F58-A7CF-A09A-1311-FDEA178DF82C}"/>
                </a:ext>
              </a:extLst>
            </p:cNvPr>
            <p:cNvSpPr/>
            <p:nvPr/>
          </p:nvSpPr>
          <p:spPr>
            <a:xfrm>
              <a:off x="5951984" y="3105245"/>
              <a:ext cx="540669" cy="540669"/>
            </a:xfrm>
            <a:prstGeom prst="ellipse">
              <a:avLst/>
            </a:prstGeom>
            <a:ln w="76200">
              <a:solidFill>
                <a:schemeClr val="accent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4" name="Овал 13">
              <a:extLst>
                <a:ext uri="{FF2B5EF4-FFF2-40B4-BE49-F238E27FC236}">
                  <a16:creationId xmlns:a16="http://schemas.microsoft.com/office/drawing/2014/main" xmlns="" id="{91E75440-543E-ED79-8A27-4C8C2CEDD375}"/>
                </a:ext>
              </a:extLst>
            </p:cNvPr>
            <p:cNvSpPr/>
            <p:nvPr/>
          </p:nvSpPr>
          <p:spPr>
            <a:xfrm>
              <a:off x="5951984" y="3933056"/>
              <a:ext cx="540669" cy="540669"/>
            </a:xfrm>
            <a:prstGeom prst="ellipse">
              <a:avLst/>
            </a:prstGeom>
            <a:ln w="76200">
              <a:solidFill>
                <a:schemeClr val="accent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24" name="TextBox 23">
              <a:extLst>
                <a:ext uri="{FF2B5EF4-FFF2-40B4-BE49-F238E27FC236}">
                  <a16:creationId xmlns:a16="http://schemas.microsoft.com/office/drawing/2014/main" xmlns="" id="{D3EB47BE-F7FB-21CF-8824-68C268E9E73B}"/>
                </a:ext>
              </a:extLst>
            </p:cNvPr>
            <p:cNvSpPr txBox="1"/>
            <p:nvPr/>
          </p:nvSpPr>
          <p:spPr>
            <a:xfrm>
              <a:off x="6465398" y="3924002"/>
              <a:ext cx="1254071" cy="400110"/>
            </a:xfrm>
            <a:prstGeom prst="rect">
              <a:avLst/>
            </a:prstGeom>
            <a:noFill/>
          </p:spPr>
          <p:txBody>
            <a:bodyPr wrap="square" rtlCol="0">
              <a:spAutoFit/>
            </a:bodyPr>
            <a:lstStyle/>
            <a:p>
              <a:pPr algn="ctr"/>
              <a:r>
                <a:rPr lang="ru-RU" sz="2000" b="1" dirty="0">
                  <a:solidFill>
                    <a:schemeClr val="accent5"/>
                  </a:solidFill>
                </a:rPr>
                <a:t>ПРИЗНАК</a:t>
              </a:r>
            </a:p>
          </p:txBody>
        </p:sp>
        <p:sp>
          <p:nvSpPr>
            <p:cNvPr id="25" name="TextBox 24">
              <a:extLst>
                <a:ext uri="{FF2B5EF4-FFF2-40B4-BE49-F238E27FC236}">
                  <a16:creationId xmlns:a16="http://schemas.microsoft.com/office/drawing/2014/main" xmlns="" id="{A940636E-2422-2153-27FF-4051F23795C7}"/>
                </a:ext>
              </a:extLst>
            </p:cNvPr>
            <p:cNvSpPr txBox="1"/>
            <p:nvPr/>
          </p:nvSpPr>
          <p:spPr>
            <a:xfrm>
              <a:off x="7437577" y="4810655"/>
              <a:ext cx="1638485" cy="400110"/>
            </a:xfrm>
            <a:prstGeom prst="rect">
              <a:avLst/>
            </a:prstGeom>
            <a:noFill/>
          </p:spPr>
          <p:txBody>
            <a:bodyPr wrap="square" rtlCol="0">
              <a:spAutoFit/>
            </a:bodyPr>
            <a:lstStyle/>
            <a:p>
              <a:pPr algn="ctr"/>
              <a:r>
                <a:rPr lang="ru-RU" sz="2000" b="1" dirty="0">
                  <a:solidFill>
                    <a:schemeClr val="accent3"/>
                  </a:solidFill>
                </a:rPr>
                <a:t>ОТНОШЕНИЕ</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910149"/>
          </a:xfrm>
        </p:spPr>
        <p:txBody>
          <a:bodyPr/>
          <a:lstStyle/>
          <a:p>
            <a:r>
              <a:rPr lang="ru-RU" dirty="0" smtClean="0"/>
              <a:t>3.Три </a:t>
            </a:r>
            <a:r>
              <a:rPr lang="ru-RU" dirty="0"/>
              <a:t>вида характеристик объекта</a:t>
            </a:r>
          </a:p>
        </p:txBody>
      </p:sp>
      <p:sp>
        <p:nvSpPr>
          <p:cNvPr id="3" name="Содержимое 2"/>
          <p:cNvSpPr>
            <a:spLocks noGrp="1"/>
          </p:cNvSpPr>
          <p:nvPr>
            <p:ph idx="1"/>
          </p:nvPr>
        </p:nvSpPr>
        <p:spPr>
          <a:xfrm>
            <a:off x="839416" y="1556792"/>
            <a:ext cx="10801200" cy="4680520"/>
          </a:xfrm>
        </p:spPr>
        <p:txBody>
          <a:bodyPr>
            <a:noAutofit/>
          </a:bodyPr>
          <a:lstStyle/>
          <a:p>
            <a:pPr>
              <a:lnSpc>
                <a:spcPct val="100000"/>
              </a:lnSpc>
            </a:pPr>
            <a:r>
              <a:rPr lang="ru-RU" sz="2400" b="1" dirty="0"/>
              <a:t>Свойства				микрообъекты внутри объекта</a:t>
            </a:r>
          </a:p>
          <a:p>
            <a:pPr>
              <a:lnSpc>
                <a:spcPct val="100000"/>
              </a:lnSpc>
            </a:pPr>
            <a:r>
              <a:rPr lang="ru-RU" sz="2400" b="1" dirty="0"/>
              <a:t>Признаки				оболочка или граница объекта</a:t>
            </a:r>
          </a:p>
          <a:p>
            <a:pPr>
              <a:lnSpc>
                <a:spcPct val="100000"/>
              </a:lnSpc>
            </a:pPr>
            <a:r>
              <a:rPr lang="ru-RU" sz="2400" b="1" dirty="0"/>
              <a:t>Отношения				совокупность объектов</a:t>
            </a:r>
          </a:p>
          <a:p>
            <a:pPr>
              <a:lnSpc>
                <a:spcPct val="100000"/>
              </a:lnSpc>
            </a:pPr>
            <a:r>
              <a:rPr lang="ru-RU" sz="2400" dirty="0"/>
              <a:t>Каждый вид имеет набор конкретных количественных и качественных </a:t>
            </a:r>
            <a:r>
              <a:rPr lang="ru-RU" sz="2400" dirty="0" smtClean="0"/>
              <a:t>характеристик. </a:t>
            </a:r>
            <a:endParaRPr lang="ru-RU" sz="2400" dirty="0"/>
          </a:p>
          <a:p>
            <a:pPr>
              <a:lnSpc>
                <a:spcPct val="100000"/>
              </a:lnSpc>
            </a:pPr>
            <a:r>
              <a:rPr lang="ru-RU" sz="2400" dirty="0"/>
              <a:t>Совокупность количественно-качественных характеристик с конкретными значениями всех видов образует конкретную характеристическую оболочку рассматриваемого </a:t>
            </a:r>
            <a:r>
              <a:rPr lang="ru-RU" sz="2400" dirty="0" smtClean="0"/>
              <a:t>объекта</a:t>
            </a:r>
            <a:endParaRPr lang="ru-RU" sz="2400" dirty="0"/>
          </a:p>
          <a:p>
            <a:pPr>
              <a:lnSpc>
                <a:spcPct val="100000"/>
              </a:lnSpc>
            </a:pPr>
            <a:r>
              <a:rPr lang="ru-RU" sz="2400" dirty="0"/>
              <a:t>Состояние – значение всех видов характеристик в координатной системе </a:t>
            </a:r>
            <a:r>
              <a:rPr lang="ru-RU" sz="2400" dirty="0" smtClean="0"/>
              <a:t>пространство-время.</a:t>
            </a:r>
            <a:endParaRPr lang="ru-RU" sz="2400" dirty="0"/>
          </a:p>
        </p:txBody>
      </p:sp>
      <p:sp>
        <p:nvSpPr>
          <p:cNvPr id="4" name="Номер слайда 3">
            <a:extLst>
              <a:ext uri="{FF2B5EF4-FFF2-40B4-BE49-F238E27FC236}">
                <a16:creationId xmlns:a16="http://schemas.microsoft.com/office/drawing/2014/main" xmlns="" id="{42769205-054E-0F9D-CB7D-5BD5FBF0D11F}"/>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11</a:t>
            </a:fld>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767408" y="286603"/>
            <a:ext cx="10388272" cy="1450757"/>
          </a:xfrm>
          <a:noFill/>
          <a:ln w="0">
            <a:noFill/>
          </a:ln>
        </p:spPr>
        <p:txBody>
          <a:bodyPr vert="horz" lIns="91440" tIns="45720" rIns="91440" bIns="45720" numCol="1" spcCol="0" rtlCol="0" anchor="b">
            <a:normAutofit/>
          </a:bodyPr>
          <a:lstStyle/>
          <a:p>
            <a:r>
              <a:rPr lang="ru-RU" dirty="0" smtClean="0"/>
              <a:t>Операции не выполнимые между реальными множествами объектов (</a:t>
            </a:r>
            <a:r>
              <a:rPr lang="ru-RU" dirty="0" err="1" smtClean="0"/>
              <a:t>ф</a:t>
            </a:r>
            <a:r>
              <a:rPr lang="ru-RU" dirty="0" smtClean="0"/>
              <a:t>).</a:t>
            </a:r>
            <a:endParaRPr lang="ru-RU" dirty="0"/>
          </a:p>
        </p:txBody>
      </p:sp>
      <p:sp>
        <p:nvSpPr>
          <p:cNvPr id="141" name="PlaceHolder 2"/>
          <p:cNvSpPr>
            <a:spLocks noGrp="1"/>
          </p:cNvSpPr>
          <p:nvPr>
            <p:ph type="sldNum" sz="quarter" idx="12"/>
          </p:nvPr>
        </p:nvSpPr>
        <p:spPr>
          <a:xfrm>
            <a:off x="9900458" y="6459785"/>
            <a:ext cx="1312025" cy="365125"/>
          </a:xfrm>
          <a:noFill/>
          <a:ln w="0">
            <a:noFill/>
          </a:ln>
        </p:spPr>
        <p:txBody>
          <a:bodyPr vert="horz" lIns="91440" tIns="45720" rIns="91440" bIns="45720" rtlCol="0" anchor="ctr">
            <a:noAutofit/>
          </a:bodyPr>
          <a:lstStyle>
            <a:lvl1pPr indent="0" algn="r" defTabSz="457200">
              <a:lnSpc>
                <a:spcPct val="100000"/>
              </a:lnSpc>
              <a:buNone/>
              <a:defRPr lang="ru-RU" sz="1200" b="0" u="none" strike="noStrike">
                <a:solidFill>
                  <a:schemeClr val="dk1">
                    <a:tint val="75000"/>
                  </a:schemeClr>
                </a:solidFill>
                <a:uFillTx/>
                <a:latin typeface="Arial"/>
              </a:defRPr>
            </a:lvl1pPr>
          </a:lstStyle>
          <a:p>
            <a:fld id="{A0AE260D-471C-48C9-A6BD-C8FF9FEE37C4}" type="slidenum">
              <a:rPr lang="ru-RU"/>
              <a:pPr/>
              <a:t>12</a:t>
            </a:fld>
            <a:endParaRPr lang="ru-RU" dirty="0"/>
          </a:p>
        </p:txBody>
      </p:sp>
      <p:pic>
        <p:nvPicPr>
          <p:cNvPr id="5" name="Объект 4" descr="Отношение_пересечения_для_элементов_но_не_объектов.png"/>
          <p:cNvPicPr>
            <a:picLocks noGrp="1" noChangeAspect="1"/>
          </p:cNvPicPr>
          <p:nvPr>
            <p:ph idx="1"/>
          </p:nvPr>
        </p:nvPicPr>
        <p:blipFill>
          <a:blip r:embed="rId3" cstate="print"/>
          <a:stretch>
            <a:fillRect/>
          </a:stretch>
        </p:blipFill>
        <p:spPr>
          <a:xfrm>
            <a:off x="2574989" y="1846263"/>
            <a:ext cx="6646361" cy="431904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116633"/>
            <a:ext cx="10058400" cy="1620728"/>
          </a:xfrm>
        </p:spPr>
        <p:txBody>
          <a:bodyPr>
            <a:normAutofit/>
          </a:bodyPr>
          <a:lstStyle/>
          <a:p>
            <a:r>
              <a:rPr lang="ru-RU" dirty="0"/>
              <a:t>Пространство антипод</a:t>
            </a:r>
            <a:r>
              <a:rPr lang="ru-RU" b="1" dirty="0"/>
              <a:t> </a:t>
            </a:r>
            <a:r>
              <a:rPr lang="ru-RU" dirty="0" smtClean="0"/>
              <a:t>множества.</a:t>
            </a:r>
            <a:endParaRPr lang="ru-RU" dirty="0"/>
          </a:p>
        </p:txBody>
      </p:sp>
      <p:sp>
        <p:nvSpPr>
          <p:cNvPr id="3" name="Содержимое 2"/>
          <p:cNvSpPr>
            <a:spLocks noGrp="1"/>
          </p:cNvSpPr>
          <p:nvPr>
            <p:ph idx="1"/>
          </p:nvPr>
        </p:nvSpPr>
        <p:spPr>
          <a:xfrm>
            <a:off x="1199456" y="1844824"/>
            <a:ext cx="10153128" cy="4281346"/>
          </a:xfrm>
        </p:spPr>
        <p:txBody>
          <a:bodyPr>
            <a:normAutofit/>
          </a:bodyPr>
          <a:lstStyle/>
          <a:p>
            <a:r>
              <a:rPr lang="ru-RU" dirty="0"/>
              <a:t>Хотелось бы показать и даже в какой-то степени доказать, что введение</a:t>
            </a:r>
            <a:r>
              <a:rPr lang="ru-RU" b="1" dirty="0"/>
              <a:t> множества объектами </a:t>
            </a:r>
            <a:r>
              <a:rPr lang="ru-RU" dirty="0"/>
              <a:t>без</a:t>
            </a:r>
            <a:r>
              <a:rPr lang="ru-RU" b="1" dirty="0"/>
              <a:t> пространства </a:t>
            </a:r>
            <a:r>
              <a:rPr lang="ru-RU" dirty="0"/>
              <a:t>не соответствует объективной сущности Мира.</a:t>
            </a:r>
          </a:p>
          <a:p>
            <a:r>
              <a:rPr lang="ru-RU" dirty="0"/>
              <a:t>Определенная однобокость в формировании теоретической основы может привести к парадоксам, которые мы наблюдаем в теории множеств.</a:t>
            </a:r>
          </a:p>
          <a:p>
            <a:pPr algn="ctr">
              <a:buNone/>
            </a:pPr>
            <a:r>
              <a:rPr lang="ru-RU" dirty="0"/>
              <a:t> </a:t>
            </a:r>
            <a:r>
              <a:rPr lang="ru-RU" b="1" u="sng" dirty="0"/>
              <a:t>Сопоставление понятий для реального и моделируемого Миров</a:t>
            </a:r>
            <a:endParaRPr lang="ru-RU" dirty="0"/>
          </a:p>
          <a:p>
            <a:r>
              <a:rPr lang="ru-RU" b="1" u="sng" dirty="0"/>
              <a:t>Модельные понятия</a:t>
            </a:r>
            <a:r>
              <a:rPr lang="ru-RU" dirty="0"/>
              <a:t>						</a:t>
            </a:r>
            <a:r>
              <a:rPr lang="ru-RU" b="1" u="sng" dirty="0"/>
              <a:t>Реальные сущности</a:t>
            </a:r>
            <a:endParaRPr lang="ru-RU" dirty="0"/>
          </a:p>
          <a:p>
            <a:r>
              <a:rPr lang="ru-RU" i="1" dirty="0"/>
              <a:t>Множество </a:t>
            </a:r>
            <a:r>
              <a:rPr lang="ru-RU" i="1" dirty="0" err="1" smtClean="0"/>
              <a:t>=</a:t>
            </a:r>
            <a:r>
              <a:rPr lang="ru-RU" i="1" dirty="0" err="1" smtClean="0"/>
              <a:t>Элемент</a:t>
            </a:r>
            <a:r>
              <a:rPr lang="ru-RU" i="1" dirty="0"/>
              <a:t>						Пространство</a:t>
            </a:r>
          </a:p>
          <a:p>
            <a:r>
              <a:rPr lang="ru-RU" i="1" dirty="0"/>
              <a:t>								Объект</a:t>
            </a:r>
          </a:p>
          <a:p>
            <a:pPr>
              <a:buNone/>
            </a:pPr>
            <a:r>
              <a:rPr lang="ru-RU" dirty="0" smtClean="0"/>
              <a:t>		</a:t>
            </a:r>
            <a:r>
              <a:rPr lang="ru-RU" dirty="0" smtClean="0">
                <a:solidFill>
                  <a:srgbClr val="FF0000"/>
                </a:solidFill>
              </a:rPr>
              <a:t>Пространственно-временной континуум.  Искривление пространства</a:t>
            </a:r>
            <a:endParaRPr lang="ru-RU" dirty="0">
              <a:solidFill>
                <a:srgbClr val="FF0000"/>
              </a:solidFill>
            </a:endParaRPr>
          </a:p>
        </p:txBody>
      </p:sp>
      <p:sp>
        <p:nvSpPr>
          <p:cNvPr id="4" name="Номер слайда 3">
            <a:extLst>
              <a:ext uri="{FF2B5EF4-FFF2-40B4-BE49-F238E27FC236}">
                <a16:creationId xmlns:a16="http://schemas.microsoft.com/office/drawing/2014/main" xmlns="" id="{C531F719-7599-FF61-9BDA-8A20990110CE}"/>
              </a:ext>
            </a:extLst>
          </p:cNvPr>
          <p:cNvSpPr>
            <a:spLocks noGrp="1"/>
          </p:cNvSpPr>
          <p:nvPr>
            <p:ph type="sldNum" sz="quarter" idx="12"/>
          </p:nvPr>
        </p:nvSpPr>
        <p:spPr/>
        <p:txBody>
          <a:bodyPr/>
          <a:lstStyle/>
          <a:p>
            <a:fld id="{906DC5DC-1313-438E-9578-FE2B5625D955}" type="slidenum">
              <a:rPr lang="ru-RU" smtClean="0"/>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BD248D7-0832-4E49-96EE-D78D5F401633}"/>
              </a:ext>
            </a:extLst>
          </p:cNvPr>
          <p:cNvSpPr>
            <a:spLocks noGrp="1"/>
          </p:cNvSpPr>
          <p:nvPr>
            <p:ph type="title"/>
          </p:nvPr>
        </p:nvSpPr>
        <p:spPr>
          <a:xfrm>
            <a:off x="695400" y="286603"/>
            <a:ext cx="11017224" cy="1450757"/>
          </a:xfrm>
        </p:spPr>
        <p:txBody>
          <a:bodyPr>
            <a:normAutofit/>
          </a:bodyPr>
          <a:lstStyle/>
          <a:p>
            <a:r>
              <a:rPr lang="ru-RU" dirty="0"/>
              <a:t>4. </a:t>
            </a:r>
            <a:r>
              <a:rPr lang="ru-RU" dirty="0" smtClean="0"/>
              <a:t>О предмете рассуждения в  </a:t>
            </a:r>
            <a:r>
              <a:rPr lang="ru-RU" dirty="0"/>
              <a:t>философии и математике</a:t>
            </a:r>
          </a:p>
        </p:txBody>
      </p:sp>
      <p:sp>
        <p:nvSpPr>
          <p:cNvPr id="4" name="Номер слайда 3"/>
          <p:cNvSpPr>
            <a:spLocks noGrp="1"/>
          </p:cNvSpPr>
          <p:nvPr>
            <p:ph type="sldNum" sz="quarter" idx="12"/>
          </p:nvPr>
        </p:nvSpPr>
        <p:spPr>
          <a:xfrm>
            <a:off x="9900458" y="6459785"/>
            <a:ext cx="1312025" cy="365125"/>
          </a:xfrm>
        </p:spPr>
        <p:txBody>
          <a:bodyPr/>
          <a:lstStyle/>
          <a:p>
            <a:fld id="{D57F1E4F-1CFF-5643-939E-217C01CDF565}" type="slidenum">
              <a:rPr lang="en-US" smtClean="0"/>
              <a:pPr/>
              <a:t>14</a:t>
            </a:fld>
            <a:endParaRPr lang="en-US" dirty="0"/>
          </a:p>
        </p:txBody>
      </p:sp>
      <p:sp>
        <p:nvSpPr>
          <p:cNvPr id="10" name="Объект 2">
            <a:extLst>
              <a:ext uri="{FF2B5EF4-FFF2-40B4-BE49-F238E27FC236}">
                <a16:creationId xmlns:a16="http://schemas.microsoft.com/office/drawing/2014/main" xmlns="" id="{249CCC34-C1B2-415A-9924-46D794C6A579}"/>
              </a:ext>
            </a:extLst>
          </p:cNvPr>
          <p:cNvSpPr>
            <a:spLocks noGrp="1"/>
          </p:cNvSpPr>
          <p:nvPr>
            <p:ph idx="1"/>
          </p:nvPr>
        </p:nvSpPr>
        <p:spPr>
          <a:xfrm>
            <a:off x="1096963" y="1846263"/>
            <a:ext cx="10058400" cy="4022725"/>
          </a:xfrm>
        </p:spPr>
        <p:txBody>
          <a:bodyPr>
            <a:normAutofit/>
          </a:bodyPr>
          <a:lstStyle/>
          <a:p>
            <a:pPr lvl="0"/>
            <a:r>
              <a:rPr lang="ru-RU" b="1" u="sng" dirty="0" smtClean="0"/>
              <a:t>С познавательных позиций.</a:t>
            </a:r>
            <a:r>
              <a:rPr lang="ru-RU" b="1" dirty="0" smtClean="0"/>
              <a:t>			С м</a:t>
            </a:r>
            <a:r>
              <a:rPr lang="ru-RU" b="1" u="sng" dirty="0" smtClean="0"/>
              <a:t>атематических позиций</a:t>
            </a:r>
            <a:r>
              <a:rPr lang="ru-RU" b="1" dirty="0" smtClean="0"/>
              <a:t> </a:t>
            </a:r>
            <a:endParaRPr lang="ru-RU" dirty="0" smtClean="0"/>
          </a:p>
          <a:p>
            <a:pPr lvl="0"/>
            <a:r>
              <a:rPr lang="ru-RU" b="1" dirty="0" smtClean="0"/>
              <a:t>Количество						число</a:t>
            </a:r>
            <a:r>
              <a:rPr lang="ru-RU" b="1" baseline="30000" dirty="0" smtClean="0"/>
              <a:t>{1} </a:t>
            </a:r>
            <a:r>
              <a:rPr lang="ru-RU" b="1" dirty="0" smtClean="0"/>
              <a:t> </a:t>
            </a:r>
            <a:endParaRPr lang="ru-RU" dirty="0" smtClean="0"/>
          </a:p>
          <a:p>
            <a:pPr lvl="0"/>
            <a:r>
              <a:rPr lang="ru-RU" b="1" dirty="0" smtClean="0"/>
              <a:t>Мера	(характеристики)				размер </a:t>
            </a:r>
            <a:endParaRPr lang="ru-RU" dirty="0" smtClean="0"/>
          </a:p>
          <a:p>
            <a:pPr lvl="0"/>
            <a:r>
              <a:rPr lang="ru-RU" b="1" dirty="0" smtClean="0"/>
              <a:t>Качество						форма	</a:t>
            </a:r>
            <a:endParaRPr lang="ru-RU" b="1" dirty="0" smtClean="0"/>
          </a:p>
          <a:p>
            <a:pPr lvl="0"/>
            <a:r>
              <a:rPr lang="ru-RU" b="1" dirty="0" smtClean="0"/>
              <a:t>		 </a:t>
            </a:r>
            <a:endParaRPr lang="ru-RU" dirty="0" smtClean="0"/>
          </a:p>
          <a:p>
            <a:r>
              <a:rPr lang="ru-RU" i="1" dirty="0" smtClean="0"/>
              <a:t>Рассматривая с математических позиций, можно говорить об «арифметическом», «метрическом» (или «аналитическом») и «геометрическом» аспектах. </a:t>
            </a:r>
            <a:endParaRPr lang="ru-RU" dirty="0" smtClean="0"/>
          </a:p>
          <a:p>
            <a:r>
              <a:rPr lang="ru-RU" b="1" baseline="30000" dirty="0" smtClean="0"/>
              <a:t>1</a:t>
            </a:r>
            <a:r>
              <a:rPr lang="ru-RU" b="1" dirty="0" smtClean="0"/>
              <a:t>Цитаты из работы Александра Гротендика «Урожаи и посевы».</a:t>
            </a:r>
            <a:endParaRPr lang="ru-RU" dirty="0" smtClean="0"/>
          </a:p>
          <a:p>
            <a:pPr indent="449580" algn="just">
              <a:lnSpc>
                <a:spcPct val="107000"/>
              </a:lnSpc>
              <a:spcAft>
                <a:spcPts val="800"/>
              </a:spcAft>
            </a:pPr>
            <a:endParaRPr lang="ru-RU" sz="2000" dirty="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275352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8D66839-20B3-422C-AD28-6BF1248523AE}"/>
              </a:ext>
            </a:extLst>
          </p:cNvPr>
          <p:cNvSpPr>
            <a:spLocks noGrp="1"/>
          </p:cNvSpPr>
          <p:nvPr>
            <p:ph type="title"/>
          </p:nvPr>
        </p:nvSpPr>
        <p:spPr>
          <a:xfrm>
            <a:off x="1097280" y="286603"/>
            <a:ext cx="10058400" cy="1450757"/>
          </a:xfrm>
        </p:spPr>
        <p:txBody>
          <a:bodyPr>
            <a:normAutofit/>
          </a:bodyPr>
          <a:lstStyle/>
          <a:p>
            <a:r>
              <a:rPr lang="ru-RU" dirty="0" smtClean="0"/>
              <a:t>5.Объект </a:t>
            </a:r>
            <a:r>
              <a:rPr lang="ru-RU" dirty="0"/>
              <a:t>рассмотрения под лупой распознавания</a:t>
            </a:r>
          </a:p>
        </p:txBody>
      </p:sp>
      <p:sp>
        <p:nvSpPr>
          <p:cNvPr id="3" name="Объект 2">
            <a:extLst>
              <a:ext uri="{FF2B5EF4-FFF2-40B4-BE49-F238E27FC236}">
                <a16:creationId xmlns:a16="http://schemas.microsoft.com/office/drawing/2014/main" xmlns="" id="{C7A90DCA-F00C-4BF4-81DE-E13E1EFCC6AF}"/>
              </a:ext>
            </a:extLst>
          </p:cNvPr>
          <p:cNvSpPr>
            <a:spLocks noGrp="1"/>
          </p:cNvSpPr>
          <p:nvPr>
            <p:ph idx="1"/>
          </p:nvPr>
        </p:nvSpPr>
        <p:spPr>
          <a:xfrm>
            <a:off x="1096963" y="1846263"/>
            <a:ext cx="10759678" cy="4022725"/>
          </a:xfrm>
        </p:spPr>
        <p:txBody>
          <a:bodyPr>
            <a:normAutofit/>
          </a:bodyPr>
          <a:lstStyle/>
          <a:p>
            <a:pPr algn="ctr"/>
            <a:r>
              <a:rPr lang="ru-RU" dirty="0"/>
              <a:t>По статическим компонентам.</a:t>
            </a:r>
          </a:p>
          <a:p>
            <a:r>
              <a:rPr lang="ru-RU" dirty="0"/>
              <a:t>Объект </a:t>
            </a:r>
            <a:r>
              <a:rPr lang="en-US" sz="3200" dirty="0" err="1" smtClean="0"/>
              <a:t>a</a:t>
            </a:r>
            <a:r>
              <a:rPr lang="en-US" dirty="0" err="1" smtClean="0"/>
              <a:t>i</a:t>
            </a:r>
            <a:r>
              <a:rPr lang="en-US" dirty="0" smtClean="0"/>
              <a:t> </a:t>
            </a:r>
            <a:r>
              <a:rPr lang="ru-RU" dirty="0"/>
              <a:t>различаемый  по   признаку (</a:t>
            </a:r>
            <a:r>
              <a:rPr lang="ru-RU" dirty="0" err="1"/>
              <a:t>ам</a:t>
            </a:r>
            <a:r>
              <a:rPr lang="ru-RU" dirty="0"/>
              <a:t>) 		 			</a:t>
            </a:r>
            <a:r>
              <a:rPr lang="en-US" sz="3200" dirty="0" smtClean="0"/>
              <a:t>P</a:t>
            </a:r>
            <a:r>
              <a:rPr lang="en-US" dirty="0" smtClean="0"/>
              <a:t>i </a:t>
            </a:r>
            <a:r>
              <a:rPr lang="ru-RU" dirty="0" smtClean="0"/>
              <a:t>(1-</a:t>
            </a:r>
            <a:r>
              <a:rPr lang="en-US" dirty="0"/>
              <a:t>k</a:t>
            </a:r>
            <a:r>
              <a:rPr lang="ru-RU" dirty="0"/>
              <a:t>)</a:t>
            </a:r>
          </a:p>
          <a:p>
            <a:r>
              <a:rPr lang="ru-RU" dirty="0"/>
              <a:t>Объект </a:t>
            </a:r>
            <a:r>
              <a:rPr lang="en-US" sz="3200" b="1" dirty="0" err="1" smtClean="0"/>
              <a:t>a</a:t>
            </a:r>
            <a:r>
              <a:rPr lang="en-US" dirty="0" err="1" smtClean="0"/>
              <a:t>i</a:t>
            </a:r>
            <a:r>
              <a:rPr lang="en-US" dirty="0" smtClean="0"/>
              <a:t> </a:t>
            </a:r>
            <a:r>
              <a:rPr lang="ru-RU" dirty="0"/>
              <a:t>определяемый по свойству (</a:t>
            </a:r>
            <a:r>
              <a:rPr lang="ru-RU" dirty="0" err="1"/>
              <a:t>ам</a:t>
            </a:r>
            <a:r>
              <a:rPr lang="ru-RU" dirty="0"/>
              <a:t>) 			 		</a:t>
            </a:r>
            <a:r>
              <a:rPr lang="en-US" sz="3200" dirty="0" err="1"/>
              <a:t>s</a:t>
            </a:r>
            <a:r>
              <a:rPr lang="en-US" dirty="0" err="1"/>
              <a:t>i</a:t>
            </a:r>
            <a:r>
              <a:rPr lang="en-US" dirty="0"/>
              <a:t> </a:t>
            </a:r>
            <a:r>
              <a:rPr lang="ru-RU" dirty="0" smtClean="0"/>
              <a:t>(1-</a:t>
            </a:r>
            <a:r>
              <a:rPr lang="en-US" dirty="0"/>
              <a:t>k</a:t>
            </a:r>
            <a:r>
              <a:rPr lang="ru-RU" dirty="0"/>
              <a:t>)</a:t>
            </a:r>
          </a:p>
          <a:p>
            <a:r>
              <a:rPr lang="ru-RU" dirty="0"/>
              <a:t>Объект </a:t>
            </a:r>
            <a:r>
              <a:rPr lang="en-US" sz="3200" b="1" dirty="0" err="1" smtClean="0"/>
              <a:t>a</a:t>
            </a:r>
            <a:r>
              <a:rPr lang="en-US" dirty="0" err="1" smtClean="0"/>
              <a:t>i</a:t>
            </a:r>
            <a:r>
              <a:rPr lang="en-US" dirty="0" smtClean="0"/>
              <a:t> </a:t>
            </a:r>
            <a:r>
              <a:rPr lang="ru-RU" dirty="0"/>
              <a:t>устанавливаемый по отношению (ям) с другими объектами 		</a:t>
            </a:r>
            <a:r>
              <a:rPr lang="en-US" sz="3200" dirty="0" err="1"/>
              <a:t>z</a:t>
            </a:r>
            <a:r>
              <a:rPr lang="en-US" dirty="0" err="1"/>
              <a:t>i</a:t>
            </a:r>
            <a:r>
              <a:rPr lang="en-US" dirty="0"/>
              <a:t> </a:t>
            </a:r>
            <a:r>
              <a:rPr lang="ru-RU" dirty="0" smtClean="0"/>
              <a:t>(1-</a:t>
            </a:r>
            <a:r>
              <a:rPr lang="en-US" dirty="0"/>
              <a:t>k</a:t>
            </a:r>
            <a:r>
              <a:rPr lang="ru-RU" dirty="0"/>
              <a:t>)</a:t>
            </a:r>
          </a:p>
          <a:p>
            <a:r>
              <a:rPr lang="ru-RU" dirty="0"/>
              <a:t>________________________________    Обозначения  и модели        _________________________</a:t>
            </a:r>
          </a:p>
          <a:p>
            <a:r>
              <a:rPr lang="ru-RU" dirty="0"/>
              <a:t>Объект </a:t>
            </a:r>
            <a:r>
              <a:rPr lang="en-US" sz="3200" dirty="0"/>
              <a:t>a</a:t>
            </a:r>
            <a:r>
              <a:rPr lang="en-US" dirty="0"/>
              <a:t>i </a:t>
            </a:r>
            <a:r>
              <a:rPr lang="ru-RU" dirty="0"/>
              <a:t>обозначаемый в соответствии с принятым алфавитом, словарем 	</a:t>
            </a:r>
            <a:r>
              <a:rPr lang="en-US" sz="3200" dirty="0" err="1"/>
              <a:t>c</a:t>
            </a:r>
            <a:r>
              <a:rPr lang="en-US" dirty="0" err="1"/>
              <a:t>i</a:t>
            </a:r>
            <a:r>
              <a:rPr lang="en-US" dirty="0"/>
              <a:t> </a:t>
            </a:r>
            <a:r>
              <a:rPr lang="ru-RU" dirty="0" smtClean="0"/>
              <a:t>(1-</a:t>
            </a:r>
            <a:r>
              <a:rPr lang="en-US" dirty="0"/>
              <a:t>k</a:t>
            </a:r>
            <a:r>
              <a:rPr lang="ru-RU" dirty="0"/>
              <a:t>)</a:t>
            </a:r>
          </a:p>
          <a:p>
            <a:r>
              <a:rPr lang="ru-RU" dirty="0"/>
              <a:t>Объект </a:t>
            </a:r>
            <a:r>
              <a:rPr lang="en-US" sz="3200" b="1" dirty="0"/>
              <a:t>a</a:t>
            </a:r>
            <a:r>
              <a:rPr lang="en-US" dirty="0"/>
              <a:t>i </a:t>
            </a:r>
            <a:r>
              <a:rPr lang="ru-RU" dirty="0"/>
              <a:t>моделируемый в виде образа или модели(ей) 				</a:t>
            </a:r>
            <a:r>
              <a:rPr lang="en-US" sz="3200" dirty="0"/>
              <a:t>m</a:t>
            </a:r>
            <a:r>
              <a:rPr lang="en-US" dirty="0"/>
              <a:t>i </a:t>
            </a:r>
            <a:r>
              <a:rPr lang="ru-RU" dirty="0" smtClean="0"/>
              <a:t>(1-</a:t>
            </a:r>
            <a:r>
              <a:rPr lang="en-US" dirty="0"/>
              <a:t>k</a:t>
            </a:r>
            <a:r>
              <a:rPr lang="ru-RU" dirty="0"/>
              <a:t>)</a:t>
            </a:r>
          </a:p>
          <a:p>
            <a:endParaRPr lang="ru-RU" dirty="0"/>
          </a:p>
        </p:txBody>
      </p:sp>
      <p:sp>
        <p:nvSpPr>
          <p:cNvPr id="7" name="Номер слайда 6"/>
          <p:cNvSpPr>
            <a:spLocks noGrp="1"/>
          </p:cNvSpPr>
          <p:nvPr>
            <p:ph type="sldNum" sz="quarter" idx="12"/>
          </p:nvPr>
        </p:nvSpPr>
        <p:spPr>
          <a:xfrm>
            <a:off x="9900458" y="6459785"/>
            <a:ext cx="1312025" cy="365125"/>
          </a:xfrm>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xmlns="" val="777280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50757"/>
          </a:xfrm>
        </p:spPr>
        <p:txBody>
          <a:bodyPr>
            <a:normAutofit/>
          </a:bodyPr>
          <a:lstStyle/>
          <a:p>
            <a:r>
              <a:rPr lang="ru-RU" dirty="0"/>
              <a:t>6.</a:t>
            </a:r>
            <a:r>
              <a:rPr lang="en-US" dirty="0"/>
              <a:t> </a:t>
            </a:r>
            <a:r>
              <a:rPr lang="ru-RU" dirty="0" smtClean="0"/>
              <a:t>Элементарные отношение </a:t>
            </a:r>
            <a:r>
              <a:rPr lang="ru-RU" dirty="0"/>
              <a:t>в разных вариантах включения для объектов</a:t>
            </a:r>
          </a:p>
        </p:txBody>
      </p:sp>
      <p:pic>
        <p:nvPicPr>
          <p:cNvPr id="7" name="Содержимое 6" descr="Включение_одного_множества_в_другое.png"/>
          <p:cNvPicPr>
            <a:picLocks noGrp="1" noChangeAspect="1"/>
          </p:cNvPicPr>
          <p:nvPr>
            <p:ph idx="1"/>
          </p:nvPr>
        </p:nvPicPr>
        <p:blipFill>
          <a:blip r:embed="rId3" cstate="print"/>
          <a:stretch>
            <a:fillRect/>
          </a:stretch>
        </p:blipFill>
        <p:spPr>
          <a:xfrm>
            <a:off x="3106889" y="1846263"/>
            <a:ext cx="6038547" cy="4022725"/>
          </a:xfrm>
        </p:spPr>
      </p:pic>
      <p:sp>
        <p:nvSpPr>
          <p:cNvPr id="3" name="Номер слайда 2">
            <a:extLst>
              <a:ext uri="{FF2B5EF4-FFF2-40B4-BE49-F238E27FC236}">
                <a16:creationId xmlns:a16="http://schemas.microsoft.com/office/drawing/2014/main" xmlns="" id="{4C18E464-99E5-DF9B-D144-418FA53D962B}"/>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568E5BA-6C9F-4E86-B937-AE973A00AF34}"/>
              </a:ext>
            </a:extLst>
          </p:cNvPr>
          <p:cNvSpPr>
            <a:spLocks noGrp="1"/>
          </p:cNvSpPr>
          <p:nvPr>
            <p:ph type="title"/>
          </p:nvPr>
        </p:nvSpPr>
        <p:spPr>
          <a:xfrm>
            <a:off x="1097280" y="286603"/>
            <a:ext cx="10058400" cy="1450757"/>
          </a:xfrm>
        </p:spPr>
        <p:txBody>
          <a:bodyPr>
            <a:normAutofit fontScale="90000"/>
          </a:bodyPr>
          <a:lstStyle/>
          <a:p>
            <a:r>
              <a:rPr lang="ru-RU" dirty="0"/>
              <a:t>Несвязанные </a:t>
            </a:r>
            <a:r>
              <a:rPr lang="ru-RU" dirty="0" smtClean="0"/>
              <a:t>объекты(</a:t>
            </a:r>
            <a:r>
              <a:rPr lang="ru-RU" dirty="0" err="1" smtClean="0"/>
              <a:t>ф</a:t>
            </a:r>
            <a:r>
              <a:rPr lang="ru-RU" dirty="0" smtClean="0"/>
              <a:t>) </a:t>
            </a:r>
            <a:r>
              <a:rPr lang="ru-RU" dirty="0"/>
              <a:t>вне пространства </a:t>
            </a:r>
            <a:r>
              <a:rPr lang="ru-RU" dirty="0" smtClean="0"/>
              <a:t>объединения </a:t>
            </a:r>
            <a:r>
              <a:rPr lang="ru-RU" dirty="0"/>
              <a:t>– просто элементы</a:t>
            </a:r>
          </a:p>
        </p:txBody>
      </p:sp>
      <p:pic>
        <p:nvPicPr>
          <p:cNvPr id="4" name="Объект 3">
            <a:extLst>
              <a:ext uri="{FF2B5EF4-FFF2-40B4-BE49-F238E27FC236}">
                <a16:creationId xmlns:a16="http://schemas.microsoft.com/office/drawing/2014/main" xmlns="" id="{1412B52E-7129-49A5-A1B8-2DFD4E4AAD67}"/>
              </a:ext>
            </a:extLst>
          </p:cNvPr>
          <p:cNvPicPr>
            <a:picLocks noGrp="1" noChangeAspect="1"/>
          </p:cNvPicPr>
          <p:nvPr>
            <p:ph idx="1"/>
          </p:nvPr>
        </p:nvPicPr>
        <p:blipFill>
          <a:blip r:embed="rId2" cstate="print"/>
          <a:stretch>
            <a:fillRect/>
          </a:stretch>
        </p:blipFill>
        <p:spPr>
          <a:xfrm>
            <a:off x="2209532" y="1988840"/>
            <a:ext cx="7833262" cy="2592288"/>
          </a:xfrm>
        </p:spPr>
      </p:pic>
      <p:sp>
        <p:nvSpPr>
          <p:cNvPr id="5" name="Номер слайда 4"/>
          <p:cNvSpPr>
            <a:spLocks noGrp="1"/>
          </p:cNvSpPr>
          <p:nvPr>
            <p:ph type="sldNum" sz="quarter" idx="12"/>
          </p:nvPr>
        </p:nvSpPr>
        <p:spPr>
          <a:xfrm>
            <a:off x="9900458" y="6459785"/>
            <a:ext cx="1312025" cy="365125"/>
          </a:xfrm>
        </p:spPr>
        <p:txBody>
          <a:bodyPr/>
          <a:lstStyle/>
          <a:p>
            <a:fld id="{D57F1E4F-1CFF-5643-939E-217C01CDF565}" type="slidenum">
              <a:rPr lang="en-US" smtClean="0"/>
              <a:pPr/>
              <a:t>17</a:t>
            </a:fld>
            <a:endParaRPr lang="en-US" dirty="0"/>
          </a:p>
        </p:txBody>
      </p:sp>
      <p:pic>
        <p:nvPicPr>
          <p:cNvPr id="6" name="Объект 3">
            <a:extLst>
              <a:ext uri="{FF2B5EF4-FFF2-40B4-BE49-F238E27FC236}">
                <a16:creationId xmlns:a16="http://schemas.microsoft.com/office/drawing/2014/main" xmlns="" id="{1412B52E-7129-49A5-A1B8-2DFD4E4AAD67}"/>
              </a:ext>
            </a:extLst>
          </p:cNvPr>
          <p:cNvPicPr>
            <a:picLocks noChangeAspect="1"/>
          </p:cNvPicPr>
          <p:nvPr/>
        </p:nvPicPr>
        <p:blipFill>
          <a:blip r:embed="rId2" cstate="print"/>
          <a:stretch>
            <a:fillRect/>
          </a:stretch>
        </p:blipFill>
        <p:spPr>
          <a:xfrm>
            <a:off x="2207568" y="1988840"/>
            <a:ext cx="7833262" cy="2592288"/>
          </a:xfrm>
          <a:prstGeom prst="rect">
            <a:avLst/>
          </a:prstGeom>
        </p:spPr>
      </p:pic>
    </p:spTree>
    <p:extLst>
      <p:ext uri="{BB962C8B-B14F-4D97-AF65-F5344CB8AC3E}">
        <p14:creationId xmlns:p14="http://schemas.microsoft.com/office/powerpoint/2010/main" xmlns="" val="1862622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53FB7B9-8385-4A0C-8E98-709A6F146D00}"/>
              </a:ext>
            </a:extLst>
          </p:cNvPr>
          <p:cNvSpPr>
            <a:spLocks noGrp="1"/>
          </p:cNvSpPr>
          <p:nvPr>
            <p:ph type="title"/>
          </p:nvPr>
        </p:nvSpPr>
        <p:spPr>
          <a:xfrm>
            <a:off x="1097280" y="286603"/>
            <a:ext cx="10058400" cy="1450757"/>
          </a:xfrm>
        </p:spPr>
        <p:txBody>
          <a:bodyPr>
            <a:normAutofit/>
          </a:bodyPr>
          <a:lstStyle/>
          <a:p>
            <a:r>
              <a:rPr lang="ru-RU" dirty="0"/>
              <a:t>Связывание объектов с пространством</a:t>
            </a:r>
          </a:p>
        </p:txBody>
      </p:sp>
      <p:pic>
        <p:nvPicPr>
          <p:cNvPr id="4" name="Объект 3">
            <a:extLst>
              <a:ext uri="{FF2B5EF4-FFF2-40B4-BE49-F238E27FC236}">
                <a16:creationId xmlns:a16="http://schemas.microsoft.com/office/drawing/2014/main" xmlns="" id="{C7826BEC-363E-4FE6-BF74-A73477BFBB08}"/>
              </a:ext>
            </a:extLst>
          </p:cNvPr>
          <p:cNvPicPr>
            <a:picLocks noGrp="1" noChangeAspect="1"/>
          </p:cNvPicPr>
          <p:nvPr>
            <p:ph idx="1"/>
          </p:nvPr>
        </p:nvPicPr>
        <p:blipFill>
          <a:blip r:embed="rId2" cstate="print"/>
          <a:stretch>
            <a:fillRect/>
          </a:stretch>
        </p:blipFill>
        <p:spPr>
          <a:xfrm>
            <a:off x="2711624" y="1916832"/>
            <a:ext cx="6550186" cy="4104456"/>
          </a:xfrm>
        </p:spPr>
      </p:pic>
      <p:sp>
        <p:nvSpPr>
          <p:cNvPr id="5" name="Номер слайда 4"/>
          <p:cNvSpPr>
            <a:spLocks noGrp="1"/>
          </p:cNvSpPr>
          <p:nvPr>
            <p:ph type="sldNum" sz="quarter" idx="12"/>
          </p:nvPr>
        </p:nvSpPr>
        <p:spPr>
          <a:xfrm>
            <a:off x="9900458" y="6459785"/>
            <a:ext cx="1312025" cy="365125"/>
          </a:xfrm>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xmlns="" val="662925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85EBD9B-58ED-48BB-BCA9-491DA73DEF85}"/>
              </a:ext>
            </a:extLst>
          </p:cNvPr>
          <p:cNvSpPr>
            <a:spLocks noGrp="1"/>
          </p:cNvSpPr>
          <p:nvPr>
            <p:ph type="title"/>
          </p:nvPr>
        </p:nvSpPr>
        <p:spPr>
          <a:xfrm>
            <a:off x="1097280" y="286603"/>
            <a:ext cx="10058400" cy="1450757"/>
          </a:xfrm>
        </p:spPr>
        <p:txBody>
          <a:bodyPr>
            <a:normAutofit/>
          </a:bodyPr>
          <a:lstStyle/>
          <a:p>
            <a:r>
              <a:rPr lang="ru-RU" sz="4000" dirty="0"/>
              <a:t>Более сложная структура отношений – Граф</a:t>
            </a:r>
          </a:p>
        </p:txBody>
      </p:sp>
      <p:pic>
        <p:nvPicPr>
          <p:cNvPr id="5" name="Объект 4">
            <a:extLst>
              <a:ext uri="{FF2B5EF4-FFF2-40B4-BE49-F238E27FC236}">
                <a16:creationId xmlns:a16="http://schemas.microsoft.com/office/drawing/2014/main" xmlns="" id="{3C731FFE-E341-4816-B2F8-409EE7D91E58}"/>
              </a:ext>
            </a:extLst>
          </p:cNvPr>
          <p:cNvPicPr>
            <a:picLocks noGrp="1" noChangeAspect="1"/>
          </p:cNvPicPr>
          <p:nvPr>
            <p:ph idx="1"/>
          </p:nvPr>
        </p:nvPicPr>
        <p:blipFill>
          <a:blip r:embed="rId2" cstate="print"/>
          <a:stretch>
            <a:fillRect/>
          </a:stretch>
        </p:blipFill>
        <p:spPr>
          <a:xfrm>
            <a:off x="1271464" y="2035798"/>
            <a:ext cx="9217024" cy="3985489"/>
          </a:xfrm>
        </p:spPr>
      </p:pic>
      <p:sp>
        <p:nvSpPr>
          <p:cNvPr id="4" name="Номер слайда 3"/>
          <p:cNvSpPr>
            <a:spLocks noGrp="1"/>
          </p:cNvSpPr>
          <p:nvPr>
            <p:ph type="sldNum" sz="quarter" idx="12"/>
          </p:nvPr>
        </p:nvSpPr>
        <p:spPr>
          <a:xfrm>
            <a:off x="9900458" y="6459785"/>
            <a:ext cx="1312025" cy="365125"/>
          </a:xfrm>
        </p:spPr>
        <p:txBody>
          <a:bodyPr/>
          <a:lstStyle/>
          <a:p>
            <a:fld id="{D57F1E4F-1CFF-5643-939E-217C01CDF565}" type="slidenum">
              <a:rPr lang="en-US" smtClean="0"/>
              <a:pPr/>
              <a:t>19</a:t>
            </a:fld>
            <a:endParaRPr lang="en-US" dirty="0"/>
          </a:p>
        </p:txBody>
      </p:sp>
      <p:pic>
        <p:nvPicPr>
          <p:cNvPr id="53270" name="Рисунок 39"/>
          <p:cNvPicPr>
            <a:picLocks noChangeAspect="1" noChangeArrowheads="1"/>
          </p:cNvPicPr>
          <p:nvPr/>
        </p:nvPicPr>
        <p:blipFill>
          <a:blip r:embed="rId3" cstate="print"/>
          <a:srcRect/>
          <a:stretch>
            <a:fillRect/>
          </a:stretch>
        </p:blipFill>
        <p:spPr bwMode="auto">
          <a:xfrm>
            <a:off x="2567608" y="548680"/>
            <a:ext cx="295275" cy="304800"/>
          </a:xfrm>
          <a:prstGeom prst="rect">
            <a:avLst/>
          </a:prstGeom>
          <a:noFill/>
        </p:spPr>
      </p:pic>
      <p:pic>
        <p:nvPicPr>
          <p:cNvPr id="53269" name="Рисунок 41"/>
          <p:cNvPicPr>
            <a:picLocks noChangeAspect="1" noChangeArrowheads="1"/>
          </p:cNvPicPr>
          <p:nvPr/>
        </p:nvPicPr>
        <p:blipFill>
          <a:blip r:embed="rId3" cstate="print"/>
          <a:srcRect/>
          <a:stretch>
            <a:fillRect/>
          </a:stretch>
        </p:blipFill>
        <p:spPr bwMode="auto">
          <a:xfrm>
            <a:off x="3647728" y="548680"/>
            <a:ext cx="295275" cy="304800"/>
          </a:xfrm>
          <a:prstGeom prst="rect">
            <a:avLst/>
          </a:prstGeom>
          <a:noFill/>
        </p:spPr>
      </p:pic>
      <p:pic>
        <p:nvPicPr>
          <p:cNvPr id="53271" name="Рукописный ввод 29"/>
          <p:cNvPicPr>
            <a:picLocks noChangeAspect="1" noChangeArrowheads="1"/>
          </p:cNvPicPr>
          <p:nvPr/>
        </p:nvPicPr>
        <p:blipFill>
          <a:blip r:embed="rId4"/>
          <a:srcRect/>
          <a:stretch>
            <a:fillRect/>
          </a:stretch>
        </p:blipFill>
        <p:spPr bwMode="auto">
          <a:xfrm>
            <a:off x="3365500" y="958850"/>
            <a:ext cx="0" cy="0"/>
          </a:xfrm>
          <a:prstGeom prst="rect">
            <a:avLst/>
          </a:prstGeom>
          <a:noFill/>
        </p:spPr>
      </p:pic>
      <p:sp>
        <p:nvSpPr>
          <p:cNvPr id="53272" name="Двойная стрелка влево/вправо 84"/>
          <p:cNvSpPr>
            <a:spLocks/>
          </p:cNvSpPr>
          <p:nvPr/>
        </p:nvSpPr>
        <p:spPr bwMode="auto">
          <a:xfrm>
            <a:off x="2979738" y="566738"/>
            <a:ext cx="609600" cy="120650"/>
          </a:xfrm>
          <a:prstGeom prst="leftRightArrow">
            <a:avLst>
              <a:gd name="adj1" fmla="val 50000"/>
              <a:gd name="adj2" fmla="val 50012"/>
            </a:avLst>
          </a:prstGeom>
          <a:solidFill>
            <a:srgbClr val="4472C4"/>
          </a:solidFill>
          <a:ln w="12700">
            <a:solidFill>
              <a:srgbClr val="2F528F"/>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53273" name="Rectangle 2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3274" name="Rectangle 26"/>
          <p:cNvSpPr>
            <a:spLocks noChangeArrowheads="1"/>
          </p:cNvSpPr>
          <p:nvPr/>
        </p:nvSpPr>
        <p:spPr bwMode="auto">
          <a:xfrm>
            <a:off x="0" y="457200"/>
            <a:ext cx="12192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53275" name="Rectangle 27"/>
          <p:cNvSpPr>
            <a:spLocks noChangeArrowheads="1"/>
          </p:cNvSpPr>
          <p:nvPr/>
        </p:nvSpPr>
        <p:spPr bwMode="auto">
          <a:xfrm>
            <a:off x="0" y="4572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3276" name="Rectangle 28"/>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3277" name="Rectangle 29"/>
          <p:cNvSpPr>
            <a:spLocks noChangeArrowheads="1"/>
          </p:cNvSpPr>
          <p:nvPr/>
        </p:nvSpPr>
        <p:spPr bwMode="auto">
          <a:xfrm>
            <a:off x="0" y="619268"/>
            <a:ext cx="4201791"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bmk="_Hlk100682117">
                <a:ln>
                  <a:noFill/>
                </a:ln>
                <a:solidFill>
                  <a:schemeClr val="tx1"/>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bmk="_Hlk100682117">
              <a:ln>
                <a:noFill/>
              </a:ln>
              <a:solidFill>
                <a:schemeClr val="tx1"/>
              </a:solidFill>
              <a:effectLst/>
              <a:latin typeface="Calibri"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bmk="_Hlk100682117">
                <a:ln>
                  <a:noFill/>
                </a:ln>
                <a:solidFill>
                  <a:schemeClr val="tx1"/>
                </a:solidFill>
                <a:effectLst/>
                <a:latin typeface="Calibri" pitchFamily="34" charset="0"/>
                <a:ea typeface="Times New Roman" pitchFamily="18" charset="0"/>
                <a:cs typeface="Times New Roman" pitchFamily="18" charset="0"/>
              </a:rPr>
              <a:t>                                    </a:t>
            </a:r>
            <a:r>
              <a:rPr kumimoji="0" lang="en-US" sz="2000" b="0" i="0" u="none" strike="noStrike" cap="none" normalizeH="0" baseline="0" dirty="0" smtClean="0" bmk="_Hlk100682117">
                <a:ln>
                  <a:noFill/>
                </a:ln>
                <a:solidFill>
                  <a:schemeClr val="tx1"/>
                </a:solidFill>
                <a:effectLst/>
                <a:latin typeface="Calibri" pitchFamily="34" charset="0"/>
                <a:ea typeface="Times New Roman" pitchFamily="18" charset="0"/>
                <a:cs typeface="Times New Roman" pitchFamily="18" charset="0"/>
              </a:rPr>
              <a:t>v</a:t>
            </a:r>
            <a:r>
              <a:rPr kumimoji="0" lang="en-US" sz="2000" b="0" i="0" u="none" strike="noStrike" cap="none" normalizeH="0" baseline="-30000" dirty="0" smtClean="0" bmk="_Hlk100682117">
                <a:ln>
                  <a:noFill/>
                </a:ln>
                <a:solidFill>
                  <a:schemeClr val="tx1"/>
                </a:solidFill>
                <a:effectLst/>
                <a:latin typeface="Calibri" pitchFamily="34" charset="0"/>
                <a:ea typeface="Times New Roman" pitchFamily="18" charset="0"/>
                <a:cs typeface="Times New Roman" pitchFamily="18" charset="0"/>
              </a:rPr>
              <a:t>i</a:t>
            </a:r>
            <a:r>
              <a:rPr kumimoji="0" lang="ru-RU" sz="2000" b="0" i="0" u="none" strike="noStrike" cap="none" normalizeH="0" baseline="-30000" dirty="0" smtClean="0" bmk="_Hlk100682117">
                <a:ln>
                  <a:noFill/>
                </a:ln>
                <a:solidFill>
                  <a:schemeClr val="tx1"/>
                </a:solidFill>
                <a:effectLst/>
                <a:latin typeface="Calibri" pitchFamily="34" charset="0"/>
                <a:ea typeface="Times New Roman" pitchFamily="18" charset="0"/>
                <a:cs typeface="Times New Roman" pitchFamily="18" charset="0"/>
              </a:rPr>
              <a:t>	           </a:t>
            </a:r>
            <a:r>
              <a:rPr kumimoji="0" lang="en-US" sz="2000" b="0" i="0" u="none" strike="noStrike" cap="none" normalizeH="0" baseline="0" dirty="0" err="1" smtClean="0" bmk="_Hlk100682117">
                <a:ln>
                  <a:noFill/>
                </a:ln>
                <a:solidFill>
                  <a:schemeClr val="tx1"/>
                </a:solidFill>
                <a:effectLst/>
                <a:latin typeface="Calibri" pitchFamily="34" charset="0"/>
                <a:ea typeface="Times New Roman" pitchFamily="18" charset="0"/>
                <a:cs typeface="Times New Roman" pitchFamily="18" charset="0"/>
              </a:rPr>
              <a:t>r</a:t>
            </a:r>
            <a:r>
              <a:rPr kumimoji="0" lang="en-US" sz="2000" b="0" i="0" u="none" strike="noStrike" cap="none" normalizeH="0" baseline="-30000" dirty="0" err="1" smtClean="0" bmk="_Hlk100682117">
                <a:ln>
                  <a:noFill/>
                </a:ln>
                <a:solidFill>
                  <a:schemeClr val="tx1"/>
                </a:solidFill>
                <a:effectLst/>
                <a:latin typeface="Calibri" pitchFamily="34" charset="0"/>
                <a:ea typeface="Times New Roman" pitchFamily="18" charset="0"/>
                <a:cs typeface="Times New Roman" pitchFamily="18" charset="0"/>
              </a:rPr>
              <a:t>k</a:t>
            </a:r>
            <a:r>
              <a:rPr kumimoji="0" lang="ru-RU" sz="2000" b="0" i="0" u="none" strike="noStrike" cap="none" normalizeH="0" baseline="-30000" dirty="0" smtClean="0" bmk="_Hlk100682117">
                <a:ln>
                  <a:noFill/>
                </a:ln>
                <a:solidFill>
                  <a:schemeClr val="tx1"/>
                </a:solidFill>
                <a:effectLst/>
                <a:latin typeface="Calibri" pitchFamily="34" charset="0"/>
                <a:ea typeface="Times New Roman" pitchFamily="18" charset="0"/>
                <a:cs typeface="Times New Roman" pitchFamily="18" charset="0"/>
              </a:rPr>
              <a:t>          </a:t>
            </a:r>
            <a:r>
              <a:rPr kumimoji="0" lang="en-US" sz="2000" b="0" i="0" u="none" strike="noStrike" cap="none" normalizeH="0" baseline="0" dirty="0" err="1" smtClean="0" bmk="_Hlk100682117">
                <a:ln>
                  <a:noFill/>
                </a:ln>
                <a:solidFill>
                  <a:schemeClr val="tx1"/>
                </a:solidFill>
                <a:effectLst/>
                <a:latin typeface="Calibri" pitchFamily="34" charset="0"/>
                <a:ea typeface="Times New Roman" pitchFamily="18" charset="0"/>
                <a:cs typeface="Times New Roman" pitchFamily="18" charset="0"/>
              </a:rPr>
              <a:t>v</a:t>
            </a:r>
            <a:r>
              <a:rPr kumimoji="0" lang="en-US" sz="2000" b="0" i="0" u="none" strike="noStrike" cap="none" normalizeH="0" baseline="-30000" dirty="0" err="1" smtClean="0">
                <a:ln>
                  <a:noFill/>
                </a:ln>
                <a:solidFill>
                  <a:schemeClr val="tx1"/>
                </a:solidFill>
                <a:effectLst/>
                <a:latin typeface="Calibri" pitchFamily="34" charset="0"/>
                <a:ea typeface="Times New Roman" pitchFamily="18" charset="0"/>
                <a:cs typeface="Times New Roman" pitchFamily="18" charset="0"/>
              </a:rPr>
              <a:t>j</a:t>
            </a:r>
            <a:r>
              <a:rPr kumimoji="0" lang="ru-RU" sz="11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644578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50757"/>
          </a:xfrm>
        </p:spPr>
        <p:txBody>
          <a:bodyPr/>
          <a:lstStyle/>
          <a:p>
            <a:r>
              <a:rPr lang="ru-RU" dirty="0"/>
              <a:t>О чем пойдет </a:t>
            </a:r>
            <a:r>
              <a:rPr lang="ru-RU" dirty="0" smtClean="0"/>
              <a:t>речь?!</a:t>
            </a:r>
            <a:endParaRPr lang="ru-RU" dirty="0"/>
          </a:p>
        </p:txBody>
      </p:sp>
      <p:sp>
        <p:nvSpPr>
          <p:cNvPr id="3" name="Содержимое 2"/>
          <p:cNvSpPr>
            <a:spLocks noGrp="1"/>
          </p:cNvSpPr>
          <p:nvPr>
            <p:ph idx="1"/>
          </p:nvPr>
        </p:nvSpPr>
        <p:spPr>
          <a:xfrm>
            <a:off x="1097280" y="1845734"/>
            <a:ext cx="10327312" cy="4023360"/>
          </a:xfrm>
        </p:spPr>
        <p:txBody>
          <a:bodyPr>
            <a:normAutofit/>
          </a:bodyPr>
          <a:lstStyle/>
          <a:p>
            <a:r>
              <a:rPr lang="ru-RU" b="1" dirty="0"/>
              <a:t>О распознавании </a:t>
            </a:r>
            <a:r>
              <a:rPr lang="ru-RU" b="1" dirty="0" smtClean="0"/>
              <a:t>как о </a:t>
            </a:r>
            <a:r>
              <a:rPr lang="ru-RU" b="1" dirty="0"/>
              <a:t>последовательности </a:t>
            </a:r>
            <a:r>
              <a:rPr lang="ru-RU" b="1" dirty="0" smtClean="0"/>
              <a:t>специфических механизмов </a:t>
            </a:r>
            <a:r>
              <a:rPr lang="ru-RU" b="1" dirty="0"/>
              <a:t>осуществления этого процесса </a:t>
            </a:r>
            <a:r>
              <a:rPr lang="ru-RU" b="1" dirty="0" smtClean="0"/>
              <a:t>как с </a:t>
            </a:r>
            <a:r>
              <a:rPr lang="ru-RU" b="1" dirty="0"/>
              <a:t>позиций </a:t>
            </a:r>
            <a:r>
              <a:rPr lang="ru-RU" b="1" dirty="0" smtClean="0"/>
              <a:t>субъекта, так </a:t>
            </a:r>
            <a:r>
              <a:rPr lang="ru-RU" b="1" dirty="0"/>
              <a:t>и с позиций формального подхода с целью наиболее адекватного его повторения.</a:t>
            </a:r>
          </a:p>
          <a:p>
            <a:r>
              <a:rPr lang="ru-RU" b="1" dirty="0"/>
              <a:t>Будет предложено, ориентируясь на качественный подход, упорядочить картину Мира с помощью системы отношений.</a:t>
            </a:r>
          </a:p>
          <a:p>
            <a:r>
              <a:rPr lang="ru-RU" b="1" dirty="0"/>
              <a:t>Будет показана практическая применимость предлагаемой формализации для извлечения информационного содержания волновых процессов. </a:t>
            </a:r>
          </a:p>
          <a:p>
            <a:r>
              <a:rPr lang="ru-RU" b="1" dirty="0"/>
              <a:t>Предлагаемый взгляд </a:t>
            </a:r>
            <a:r>
              <a:rPr lang="ru-RU" b="1" dirty="0" smtClean="0"/>
              <a:t>отражает, </a:t>
            </a:r>
            <a:r>
              <a:rPr lang="ru-RU" b="1" dirty="0"/>
              <a:t>прежде </a:t>
            </a:r>
            <a:r>
              <a:rPr lang="ru-RU" b="1" dirty="0" smtClean="0"/>
              <a:t>всего, </a:t>
            </a:r>
            <a:r>
              <a:rPr lang="ru-RU" b="1" u="sng" dirty="0"/>
              <a:t>частное</a:t>
            </a:r>
            <a:r>
              <a:rPr lang="ru-RU" b="1" dirty="0"/>
              <a:t> мнение на предмет рассмотрения в надежде распространения его  как </a:t>
            </a:r>
            <a:r>
              <a:rPr lang="ru-RU" b="1" u="sng" dirty="0"/>
              <a:t>общего</a:t>
            </a:r>
            <a:r>
              <a:rPr lang="ru-RU" b="1" dirty="0"/>
              <a:t>.</a:t>
            </a:r>
          </a:p>
        </p:txBody>
      </p:sp>
      <p:sp>
        <p:nvSpPr>
          <p:cNvPr id="5" name="Номер слайда 4"/>
          <p:cNvSpPr>
            <a:spLocks noGrp="1"/>
          </p:cNvSpPr>
          <p:nvPr>
            <p:ph type="sldNum" sz="quarter" idx="12"/>
          </p:nvPr>
        </p:nvSpPr>
        <p:spPr>
          <a:xfrm>
            <a:off x="9900458" y="6459785"/>
            <a:ext cx="1312025" cy="365125"/>
          </a:xfrm>
        </p:spPr>
        <p:txBody>
          <a:bodyPr/>
          <a:lstStyle/>
          <a:p>
            <a:fld id="{5A3DD0A8-1FE8-4812-B5C1-D09210DFD168}" type="slidenum">
              <a:rPr lang="ru-RU" sz="1800" smtClean="0"/>
              <a:pPr/>
              <a:t>2</a:t>
            </a:fld>
            <a:endParaRPr lang="ru-RU"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4A7778B-A142-4740-B82A-7E36728C9BC3}"/>
              </a:ext>
            </a:extLst>
          </p:cNvPr>
          <p:cNvSpPr>
            <a:spLocks noGrp="1"/>
          </p:cNvSpPr>
          <p:nvPr>
            <p:ph type="title"/>
          </p:nvPr>
        </p:nvSpPr>
        <p:spPr>
          <a:xfrm>
            <a:off x="1097280" y="286603"/>
            <a:ext cx="10058400" cy="1450757"/>
          </a:xfrm>
        </p:spPr>
        <p:txBody>
          <a:bodyPr>
            <a:normAutofit/>
          </a:bodyPr>
          <a:lstStyle/>
          <a:p>
            <a:r>
              <a:rPr lang="ru-RU" dirty="0"/>
              <a:t>Раскрашенный граф или помеченный</a:t>
            </a:r>
          </a:p>
        </p:txBody>
      </p:sp>
      <p:sp>
        <p:nvSpPr>
          <p:cNvPr id="3" name="Объект 2">
            <a:extLst>
              <a:ext uri="{FF2B5EF4-FFF2-40B4-BE49-F238E27FC236}">
                <a16:creationId xmlns:a16="http://schemas.microsoft.com/office/drawing/2014/main" xmlns="" id="{091D7148-DDEF-4BF4-A8E1-62382385B0DE}"/>
              </a:ext>
            </a:extLst>
          </p:cNvPr>
          <p:cNvSpPr>
            <a:spLocks noGrp="1"/>
          </p:cNvSpPr>
          <p:nvPr>
            <p:ph idx="1"/>
          </p:nvPr>
        </p:nvSpPr>
        <p:spPr>
          <a:xfrm>
            <a:off x="5087888" y="4017134"/>
            <a:ext cx="2611091" cy="365125"/>
          </a:xfrm>
        </p:spPr>
        <p:txBody>
          <a:bodyPr>
            <a:normAutofit lnSpcReduction="10000"/>
          </a:bodyPr>
          <a:lstStyle/>
          <a:p>
            <a:r>
              <a:rPr lang="en-US" dirty="0"/>
              <a:t>Vi</a:t>
            </a:r>
            <a:r>
              <a:rPr lang="ru-RU" dirty="0"/>
              <a:t>	</a:t>
            </a:r>
            <a:r>
              <a:rPr lang="en-US" dirty="0" err="1"/>
              <a:t>rk</a:t>
            </a:r>
            <a:r>
              <a:rPr lang="ru-RU" dirty="0"/>
              <a:t>	</a:t>
            </a:r>
            <a:r>
              <a:rPr lang="en-US" dirty="0"/>
              <a:t> v</a:t>
            </a:r>
          </a:p>
          <a:p>
            <a:endParaRPr lang="ru-RU" dirty="0"/>
          </a:p>
        </p:txBody>
      </p:sp>
      <p:sp>
        <p:nvSpPr>
          <p:cNvPr id="5" name="Номер слайда 4"/>
          <p:cNvSpPr>
            <a:spLocks noGrp="1"/>
          </p:cNvSpPr>
          <p:nvPr>
            <p:ph type="sldNum" sz="quarter" idx="12"/>
          </p:nvPr>
        </p:nvSpPr>
        <p:spPr>
          <a:xfrm>
            <a:off x="9900458" y="6459785"/>
            <a:ext cx="1312025" cy="365125"/>
          </a:xfrm>
        </p:spPr>
        <p:txBody>
          <a:bodyPr/>
          <a:lstStyle/>
          <a:p>
            <a:fld id="{D57F1E4F-1CFF-5643-939E-217C01CDF565}" type="slidenum">
              <a:rPr lang="en-US" smtClean="0"/>
              <a:pPr/>
              <a:t>20</a:t>
            </a:fld>
            <a:endParaRPr lang="en-US" dirty="0"/>
          </a:p>
        </p:txBody>
      </p:sp>
      <p:pic>
        <p:nvPicPr>
          <p:cNvPr id="18" name="Рисунок 17">
            <a:extLst>
              <a:ext uri="{FF2B5EF4-FFF2-40B4-BE49-F238E27FC236}">
                <a16:creationId xmlns:a16="http://schemas.microsoft.com/office/drawing/2014/main" xmlns="" id="{07CAAA54-8763-4993-BA1C-C94A69459B86}"/>
              </a:ext>
            </a:extLst>
          </p:cNvPr>
          <p:cNvPicPr>
            <a:picLocks noChangeAspect="1"/>
          </p:cNvPicPr>
          <p:nvPr/>
        </p:nvPicPr>
        <p:blipFill>
          <a:blip r:embed="rId2" cstate="print"/>
          <a:stretch>
            <a:fillRect/>
          </a:stretch>
        </p:blipFill>
        <p:spPr>
          <a:xfrm>
            <a:off x="2711624" y="3068960"/>
            <a:ext cx="6347656" cy="1449387"/>
          </a:xfrm>
          <a:prstGeom prst="rect">
            <a:avLst/>
          </a:prstGeom>
        </p:spPr>
      </p:pic>
    </p:spTree>
    <p:extLst>
      <p:ext uri="{BB962C8B-B14F-4D97-AF65-F5344CB8AC3E}">
        <p14:creationId xmlns:p14="http://schemas.microsoft.com/office/powerpoint/2010/main" xmlns="" val="2159811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2CA6D99-FEF7-4DA3-A0F8-BA5234DF3394}"/>
              </a:ext>
            </a:extLst>
          </p:cNvPr>
          <p:cNvSpPr>
            <a:spLocks noGrp="1"/>
          </p:cNvSpPr>
          <p:nvPr>
            <p:ph type="title"/>
          </p:nvPr>
        </p:nvSpPr>
        <p:spPr>
          <a:xfrm>
            <a:off x="1097280" y="286603"/>
            <a:ext cx="10058400" cy="1450757"/>
          </a:xfrm>
        </p:spPr>
        <p:txBody>
          <a:bodyPr>
            <a:normAutofit fontScale="90000"/>
          </a:bodyPr>
          <a:lstStyle/>
          <a:p>
            <a:r>
              <a:rPr lang="ru-RU" dirty="0"/>
              <a:t/>
            </a:r>
            <a:br>
              <a:rPr lang="ru-RU" dirty="0"/>
            </a:br>
            <a:r>
              <a:rPr lang="ru-RU" dirty="0"/>
              <a:t/>
            </a:r>
            <a:br>
              <a:rPr lang="ru-RU" dirty="0"/>
            </a:br>
            <a:r>
              <a:rPr lang="ru-RU" dirty="0"/>
              <a:t/>
            </a:r>
            <a:br>
              <a:rPr lang="ru-RU" dirty="0"/>
            </a:br>
            <a:r>
              <a:rPr lang="ru-RU" dirty="0"/>
              <a:t> </a:t>
            </a:r>
            <a:r>
              <a:rPr lang="ru-RU" dirty="0" smtClean="0"/>
              <a:t>Отношения - это граф ребра которого маркируются по правилам.</a:t>
            </a:r>
            <a:endParaRPr lang="ru-RU" dirty="0"/>
          </a:p>
        </p:txBody>
      </p:sp>
      <p:pic>
        <p:nvPicPr>
          <p:cNvPr id="5" name="Объект 4">
            <a:extLst>
              <a:ext uri="{FF2B5EF4-FFF2-40B4-BE49-F238E27FC236}">
                <a16:creationId xmlns:a16="http://schemas.microsoft.com/office/drawing/2014/main" xmlns="" id="{2F344F6E-BE69-472D-8964-08B8B5D010DA}"/>
              </a:ext>
            </a:extLst>
          </p:cNvPr>
          <p:cNvPicPr>
            <a:picLocks noGrp="1" noChangeAspect="1"/>
          </p:cNvPicPr>
          <p:nvPr>
            <p:ph idx="1"/>
          </p:nvPr>
        </p:nvPicPr>
        <p:blipFill>
          <a:blip r:embed="rId3" cstate="print"/>
          <a:srcRect r="70841"/>
          <a:stretch/>
        </p:blipFill>
        <p:spPr>
          <a:xfrm>
            <a:off x="9552384" y="1988840"/>
            <a:ext cx="1728192" cy="1245108"/>
          </a:xfrm>
        </p:spPr>
      </p:pic>
      <p:sp>
        <p:nvSpPr>
          <p:cNvPr id="6" name="Номер слайда 5"/>
          <p:cNvSpPr>
            <a:spLocks noGrp="1"/>
          </p:cNvSpPr>
          <p:nvPr>
            <p:ph type="sldNum" sz="quarter" idx="12"/>
          </p:nvPr>
        </p:nvSpPr>
        <p:spPr>
          <a:xfrm>
            <a:off x="9900458" y="6459785"/>
            <a:ext cx="1312025" cy="365125"/>
          </a:xfrm>
        </p:spPr>
        <p:txBody>
          <a:bodyPr/>
          <a:lstStyle/>
          <a:p>
            <a:fld id="{D57F1E4F-1CFF-5643-939E-217C01CDF565}" type="slidenum">
              <a:rPr lang="en-US" smtClean="0"/>
              <a:pPr/>
              <a:t>21</a:t>
            </a:fld>
            <a:endParaRPr lang="en-US" dirty="0"/>
          </a:p>
        </p:txBody>
      </p:sp>
      <p:pic>
        <p:nvPicPr>
          <p:cNvPr id="8" name="Рисунок 7">
            <a:extLst>
              <a:ext uri="{FF2B5EF4-FFF2-40B4-BE49-F238E27FC236}">
                <a16:creationId xmlns:a16="http://schemas.microsoft.com/office/drawing/2014/main" xmlns="" id="{A777D182-7E79-4174-85E0-EA823855D078}"/>
              </a:ext>
            </a:extLst>
          </p:cNvPr>
          <p:cNvPicPr>
            <a:picLocks noChangeAspect="1"/>
          </p:cNvPicPr>
          <p:nvPr/>
        </p:nvPicPr>
        <p:blipFill>
          <a:blip r:embed="rId4" cstate="print"/>
          <a:stretch>
            <a:fillRect/>
          </a:stretch>
        </p:blipFill>
        <p:spPr>
          <a:xfrm>
            <a:off x="1415480" y="1844824"/>
            <a:ext cx="7488832" cy="4325457"/>
          </a:xfrm>
          <a:prstGeom prst="rect">
            <a:avLst/>
          </a:prstGeom>
        </p:spPr>
      </p:pic>
    </p:spTree>
    <p:extLst>
      <p:ext uri="{BB962C8B-B14F-4D97-AF65-F5344CB8AC3E}">
        <p14:creationId xmlns:p14="http://schemas.microsoft.com/office/powerpoint/2010/main" xmlns="" val="1461749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7D6D4B6-0483-4865-A80C-BA69384009F6}"/>
              </a:ext>
            </a:extLst>
          </p:cNvPr>
          <p:cNvSpPr>
            <a:spLocks noGrp="1"/>
          </p:cNvSpPr>
          <p:nvPr>
            <p:ph type="title"/>
          </p:nvPr>
        </p:nvSpPr>
        <p:spPr>
          <a:xfrm>
            <a:off x="1097280" y="286603"/>
            <a:ext cx="10058400" cy="1450757"/>
          </a:xfrm>
        </p:spPr>
        <p:txBody>
          <a:bodyPr/>
          <a:lstStyle/>
          <a:p>
            <a:r>
              <a:rPr lang="ru-RU" dirty="0" smtClean="0"/>
              <a:t>Понятие отношения.</a:t>
            </a:r>
            <a:endParaRPr lang="ru-RU" dirty="0"/>
          </a:p>
        </p:txBody>
      </p:sp>
      <p:sp>
        <p:nvSpPr>
          <p:cNvPr id="3" name="Объект 2">
            <a:extLst>
              <a:ext uri="{FF2B5EF4-FFF2-40B4-BE49-F238E27FC236}">
                <a16:creationId xmlns:a16="http://schemas.microsoft.com/office/drawing/2014/main" xmlns="" id="{92BFEBC5-C129-4598-A58A-31607E133298}"/>
              </a:ext>
            </a:extLst>
          </p:cNvPr>
          <p:cNvSpPr>
            <a:spLocks noGrp="1"/>
          </p:cNvSpPr>
          <p:nvPr>
            <p:ph idx="1"/>
          </p:nvPr>
        </p:nvSpPr>
        <p:spPr>
          <a:xfrm>
            <a:off x="1097280" y="1845734"/>
            <a:ext cx="10058400" cy="4023360"/>
          </a:xfrm>
        </p:spPr>
        <p:txBody>
          <a:bodyPr/>
          <a:lstStyle/>
          <a:p>
            <a:pPr algn="just">
              <a:lnSpc>
                <a:spcPct val="100000"/>
              </a:lnSpc>
            </a:pPr>
            <a:r>
              <a:rPr lang="ru-RU" sz="2400" b="1" dirty="0"/>
              <a:t>Отношение</a:t>
            </a:r>
            <a:r>
              <a:rPr lang="ru-RU" sz="2400" dirty="0"/>
              <a:t> – незримая, </a:t>
            </a:r>
            <a:r>
              <a:rPr lang="ru-RU" sz="2400" b="1" dirty="0"/>
              <a:t>качественная</a:t>
            </a:r>
            <a:r>
              <a:rPr lang="ru-RU" sz="2400" dirty="0"/>
              <a:t> связь между элементами множеств, носящая, как минимум двухсторонний (может быть и многосторонней и полно связанной) и возможно не симметричный характер, что позволяет объединить эти множества в единую систему на основе конкретных законов, определяющих эти отношения и </a:t>
            </a:r>
            <a:r>
              <a:rPr lang="ru-RU" sz="2400" b="1" dirty="0"/>
              <a:t>предопределяющих</a:t>
            </a:r>
            <a:r>
              <a:rPr lang="ru-RU" sz="2400" dirty="0"/>
              <a:t> сущность некоторых двухсторонний отношений по совокупности других отношений, быть может, отличных от этого отношения (последнее главное в отношениях).</a:t>
            </a:r>
          </a:p>
          <a:p>
            <a:pPr>
              <a:lnSpc>
                <a:spcPct val="100000"/>
              </a:lnSpc>
            </a:pPr>
            <a:endParaRPr lang="ru-RU" dirty="0"/>
          </a:p>
        </p:txBody>
      </p:sp>
      <p:sp>
        <p:nvSpPr>
          <p:cNvPr id="4" name="Номер слайда 3"/>
          <p:cNvSpPr>
            <a:spLocks noGrp="1"/>
          </p:cNvSpPr>
          <p:nvPr>
            <p:ph type="sldNum" sz="quarter" idx="12"/>
          </p:nvPr>
        </p:nvSpPr>
        <p:spPr>
          <a:xfrm>
            <a:off x="9900458" y="6459785"/>
            <a:ext cx="1312025" cy="365125"/>
          </a:xfrm>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xmlns="" val="4191832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E86ED3-296B-4A0A-8E2E-43E6822824CD}"/>
              </a:ext>
            </a:extLst>
          </p:cNvPr>
          <p:cNvSpPr>
            <a:spLocks noGrp="1"/>
          </p:cNvSpPr>
          <p:nvPr>
            <p:ph type="title"/>
          </p:nvPr>
        </p:nvSpPr>
        <p:spPr>
          <a:xfrm>
            <a:off x="1097280" y="286603"/>
            <a:ext cx="10058400" cy="1450757"/>
          </a:xfrm>
        </p:spPr>
        <p:txBody>
          <a:bodyPr/>
          <a:lstStyle/>
          <a:p>
            <a:r>
              <a:rPr lang="ru-RU"/>
              <a:t>Поля отношений</a:t>
            </a:r>
            <a:endParaRPr lang="ru-RU" dirty="0"/>
          </a:p>
        </p:txBody>
      </p:sp>
      <p:sp>
        <p:nvSpPr>
          <p:cNvPr id="3" name="Объект 2">
            <a:extLst>
              <a:ext uri="{FF2B5EF4-FFF2-40B4-BE49-F238E27FC236}">
                <a16:creationId xmlns:a16="http://schemas.microsoft.com/office/drawing/2014/main" xmlns="" id="{B1D21ACC-B4DD-4F5C-B27C-75057C120C65}"/>
              </a:ext>
            </a:extLst>
          </p:cNvPr>
          <p:cNvSpPr>
            <a:spLocks noGrp="1"/>
          </p:cNvSpPr>
          <p:nvPr>
            <p:ph idx="1"/>
          </p:nvPr>
        </p:nvSpPr>
        <p:spPr>
          <a:xfrm>
            <a:off x="1097280" y="1845734"/>
            <a:ext cx="10058400" cy="4023360"/>
          </a:xfrm>
        </p:spPr>
        <p:txBody>
          <a:bodyPr/>
          <a:lstStyle/>
          <a:p>
            <a:r>
              <a:rPr lang="ru-RU" dirty="0"/>
              <a:t>В отличие от терминов «истина» или «ложь», как значений в работе предлагаются  «правильное» или  «не правильное» поле отношений, которое подтверждает факт соответствия введённым формальным правилам или нет.  Таким образом,  можно использовать и  синонимы «противоречивое» или «не противоречивое» по отношению к введённым правилам. Не правильное поле отношений вообще не рассматривается в виду его противоречивости.</a:t>
            </a:r>
          </a:p>
          <a:p>
            <a:r>
              <a:rPr lang="ru-RU" dirty="0"/>
              <a:t>Отношения неравенства и равенства, как совокупного отношения трех.</a:t>
            </a:r>
          </a:p>
          <a:p>
            <a:endParaRPr lang="ru-RU" dirty="0"/>
          </a:p>
        </p:txBody>
      </p:sp>
      <p:sp>
        <p:nvSpPr>
          <p:cNvPr id="8" name="Номер слайда 7"/>
          <p:cNvSpPr>
            <a:spLocks noGrp="1"/>
          </p:cNvSpPr>
          <p:nvPr>
            <p:ph type="sldNum" sz="quarter" idx="12"/>
          </p:nvPr>
        </p:nvSpPr>
        <p:spPr>
          <a:xfrm>
            <a:off x="9900458" y="6459785"/>
            <a:ext cx="1312025" cy="365125"/>
          </a:xfrm>
        </p:spPr>
        <p:txBody>
          <a:bodyPr/>
          <a:lstStyle/>
          <a:p>
            <a:fld id="{D57F1E4F-1CFF-5643-939E-217C01CDF565}" type="slidenum">
              <a:rPr lang="en-US" smtClean="0"/>
              <a:pPr/>
              <a:t>23</a:t>
            </a:fld>
            <a:endParaRPr lang="en-US" dirty="0"/>
          </a:p>
        </p:txBody>
      </p:sp>
      <p:pic>
        <p:nvPicPr>
          <p:cNvPr id="4" name="Рисунок 3" descr="Изображение выглядит как текст, бильярдный шар&#10;&#10;Автоматически созданное описание">
            <a:extLst>
              <a:ext uri="{FF2B5EF4-FFF2-40B4-BE49-F238E27FC236}">
                <a16:creationId xmlns:a16="http://schemas.microsoft.com/office/drawing/2014/main" xmlns="" id="{8DFF0446-6579-4CF0-AE58-3981AD01C42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15476" y="4264798"/>
            <a:ext cx="1443514" cy="773430"/>
          </a:xfrm>
          <a:prstGeom prst="rect">
            <a:avLst/>
          </a:prstGeom>
        </p:spPr>
      </p:pic>
      <p:pic>
        <p:nvPicPr>
          <p:cNvPr id="5" name="Рисунок 4"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xmlns="" id="{7BED8357-52D4-4743-B44F-1D995E32A8E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72156" y="4264798"/>
            <a:ext cx="1507807" cy="773430"/>
          </a:xfrm>
          <a:prstGeom prst="rect">
            <a:avLst/>
          </a:prstGeom>
        </p:spPr>
      </p:pic>
      <p:pic>
        <p:nvPicPr>
          <p:cNvPr id="6" name="Рисунок 5">
            <a:extLst>
              <a:ext uri="{FF2B5EF4-FFF2-40B4-BE49-F238E27FC236}">
                <a16:creationId xmlns:a16="http://schemas.microsoft.com/office/drawing/2014/main" xmlns="" id="{6F927934-1657-44CB-98E1-BAC40A10B66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93130" y="4264798"/>
            <a:ext cx="1443514" cy="773430"/>
          </a:xfrm>
          <a:prstGeom prst="rect">
            <a:avLst/>
          </a:prstGeom>
        </p:spPr>
      </p:pic>
      <p:pic>
        <p:nvPicPr>
          <p:cNvPr id="7" name="Рисунок 6">
            <a:extLst>
              <a:ext uri="{FF2B5EF4-FFF2-40B4-BE49-F238E27FC236}">
                <a16:creationId xmlns:a16="http://schemas.microsoft.com/office/drawing/2014/main" xmlns="" id="{F223CDB5-949C-4205-BE25-66B2DA23E7D9}"/>
              </a:ext>
            </a:extLst>
          </p:cNvPr>
          <p:cNvPicPr>
            <a:picLocks noChangeAspect="1"/>
          </p:cNvPicPr>
          <p:nvPr/>
        </p:nvPicPr>
        <p:blipFill>
          <a:blip r:embed="rId5" cstate="print"/>
          <a:stretch>
            <a:fillRect/>
          </a:stretch>
        </p:blipFill>
        <p:spPr>
          <a:xfrm>
            <a:off x="3740184" y="5208325"/>
            <a:ext cx="2571750" cy="662940"/>
          </a:xfrm>
          <a:prstGeom prst="rect">
            <a:avLst/>
          </a:prstGeom>
        </p:spPr>
      </p:pic>
    </p:spTree>
    <p:extLst>
      <p:ext uri="{BB962C8B-B14F-4D97-AF65-F5344CB8AC3E}">
        <p14:creationId xmlns:p14="http://schemas.microsoft.com/office/powerpoint/2010/main" xmlns="" val="4136925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8FF1660-C56D-4A61-B719-241D40CF08DC}"/>
              </a:ext>
            </a:extLst>
          </p:cNvPr>
          <p:cNvSpPr>
            <a:spLocks noGrp="1"/>
          </p:cNvSpPr>
          <p:nvPr>
            <p:ph type="title"/>
          </p:nvPr>
        </p:nvSpPr>
        <p:spPr>
          <a:xfrm>
            <a:off x="1097280" y="286603"/>
            <a:ext cx="10058400" cy="1450757"/>
          </a:xfrm>
        </p:spPr>
        <p:txBody>
          <a:bodyPr>
            <a:normAutofit/>
          </a:bodyPr>
          <a:lstStyle/>
          <a:p>
            <a:r>
              <a:rPr lang="ru-RU" dirty="0"/>
              <a:t>Обозначения</a:t>
            </a:r>
          </a:p>
        </p:txBody>
      </p:sp>
      <p:sp>
        <p:nvSpPr>
          <p:cNvPr id="3" name="Объект 2">
            <a:extLst>
              <a:ext uri="{FF2B5EF4-FFF2-40B4-BE49-F238E27FC236}">
                <a16:creationId xmlns:a16="http://schemas.microsoft.com/office/drawing/2014/main" xmlns="" xmlns:a14="http://schemas.microsoft.com/office/drawing/2010/main" xmlns:mc="http://schemas.openxmlformats.org/markup-compatibility/2006" id="{8EC52901-94E8-4599-A742-80E4331FCEC6}"/>
              </a:ext>
            </a:extLst>
          </p:cNvPr>
          <p:cNvSpPr>
            <a:spLocks noGrp="1" noRot="1" noChangeAspect="1" noMove="1" noResize="1" noEditPoints="1" noAdjustHandles="1" noChangeArrowheads="1" noChangeShapeType="1" noTextEdit="1"/>
          </p:cNvSpPr>
          <p:nvPr>
            <p:ph idx="1"/>
          </p:nvPr>
        </p:nvSpPr>
        <p:spPr>
          <a:xfrm>
            <a:off x="1097280" y="1845734"/>
            <a:ext cx="10058400" cy="4023360"/>
          </a:xfrm>
          <a:blipFill>
            <a:blip r:embed="rId2" cstate="print"/>
            <a:stretch>
              <a:fillRect l="-667" t="-2273"/>
            </a:stretch>
          </a:blipFill>
        </p:spPr>
        <p:txBody>
          <a:bodyPr/>
          <a:lstStyle/>
          <a:p>
            <a:r>
              <a:rPr lang="ru-RU" dirty="0">
                <a:noFill/>
              </a:rPr>
              <a:t> </a:t>
            </a:r>
            <a:r>
              <a:rPr lang="ru-RU" dirty="0" smtClean="0">
                <a:noFill/>
              </a:rPr>
              <a:t>                                                                                                           </a:t>
            </a:r>
            <a:endParaRPr lang="ru-RU" dirty="0">
              <a:noFill/>
            </a:endParaRPr>
          </a:p>
        </p:txBody>
      </p:sp>
      <p:sp>
        <p:nvSpPr>
          <p:cNvPr id="4" name="Номер слайда 3"/>
          <p:cNvSpPr>
            <a:spLocks noGrp="1"/>
          </p:cNvSpPr>
          <p:nvPr>
            <p:ph type="sldNum" sz="quarter" idx="12"/>
          </p:nvPr>
        </p:nvSpPr>
        <p:spPr>
          <a:xfrm>
            <a:off x="9900458" y="6459785"/>
            <a:ext cx="1312025" cy="365125"/>
          </a:xfrm>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xmlns="" val="3721136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656D6DE-CCEC-43C9-9B6B-874519C12268}"/>
              </a:ext>
            </a:extLst>
          </p:cNvPr>
          <p:cNvSpPr>
            <a:spLocks noGrp="1"/>
          </p:cNvSpPr>
          <p:nvPr>
            <p:ph type="title"/>
          </p:nvPr>
        </p:nvSpPr>
        <p:spPr/>
        <p:txBody>
          <a:bodyPr/>
          <a:lstStyle/>
          <a:p>
            <a:r>
              <a:rPr lang="ru-RU" dirty="0"/>
              <a:t>Первая </a:t>
            </a:r>
            <a:r>
              <a:rPr lang="ru-RU" dirty="0" smtClean="0"/>
              <a:t>основное правило.</a:t>
            </a:r>
            <a:endParaRPr lang="ru-RU" dirty="0"/>
          </a:p>
        </p:txBody>
      </p:sp>
      <mc:AlternateContent xmlns:mc="http://schemas.openxmlformats.org/markup-compatibility/2006">
        <mc:Choice xmlns:a14="http://schemas.microsoft.com/office/drawing/2010/main" xmlns="" Requires="a14">
          <p:sp>
            <p:nvSpPr>
              <p:cNvPr id="3" name="Объект 2">
                <a:extLst>
                  <a:ext uri="{FF2B5EF4-FFF2-40B4-BE49-F238E27FC236}">
                    <a16:creationId xmlns:a16="http://schemas.microsoft.com/office/drawing/2014/main" id="{8FD689A5-099D-4632-A5FC-821235F7EE5B}"/>
                  </a:ext>
                </a:extLst>
              </p:cNvPr>
              <p:cNvSpPr>
                <a:spLocks noGrp="1"/>
              </p:cNvSpPr>
              <p:nvPr>
                <p:ph idx="1"/>
              </p:nvPr>
            </p:nvSpPr>
            <p:spPr>
              <a:xfrm>
                <a:off x="1097279" y="1845734"/>
                <a:ext cx="10115203" cy="4023360"/>
              </a:xfrm>
            </p:spPr>
            <p:txBody>
              <a:bodyPr>
                <a:noAutofit/>
              </a:bodyPr>
              <a:lstStyle/>
              <a:p>
                <a:pPr marL="0" indent="0" algn="just">
                  <a:lnSpc>
                    <a:spcPct val="115000"/>
                  </a:lnSpc>
                  <a:buNone/>
                </a:pPr>
                <a:r>
                  <a:rPr lang="ru-RU" b="1" dirty="0">
                    <a:ea typeface="Calibri" panose="020F0502020204030204" pitchFamily="34" charset="0"/>
                    <a:cs typeface="Times New Roman" panose="02020603050405020304" pitchFamily="18" charset="0"/>
                  </a:rPr>
                  <a:t>Коллективное влияние двух и более смежных </a:t>
                </a:r>
                <a:r>
                  <a:rPr lang="ru-RU" dirty="0">
                    <a:ea typeface="Calibri" panose="020F0502020204030204" pitchFamily="34" charset="0"/>
                    <a:cs typeface="Times New Roman" panose="02020603050405020304" pitchFamily="18" charset="0"/>
                  </a:rPr>
                  <a:t>связей</a:t>
                </a:r>
                <a:r>
                  <a:rPr lang="ru-RU" b="1" dirty="0">
                    <a:ea typeface="Calibri" panose="020F0502020204030204" pitchFamily="34" charset="0"/>
                    <a:cs typeface="Times New Roman" panose="02020603050405020304" pitchFamily="18" charset="0"/>
                  </a:rPr>
                  <a:t> на третью или другие смежные связи</a:t>
                </a:r>
                <a:r>
                  <a:rPr lang="ru-RU" dirty="0">
                    <a:ea typeface="Calibri" panose="020F0502020204030204" pitchFamily="34" charset="0"/>
                    <a:cs typeface="Times New Roman" panose="02020603050405020304" pitchFamily="18" charset="0"/>
                  </a:rPr>
                  <a:t> означает, что отношение появляется там, где влияние двух или более связей одного подмножества элементов может распространяться на не установленные смежные связи другого подмножества элементов (формула 1). В формуле 1 кванторы </a:t>
                </a:r>
                <a:r>
                  <a:rPr lang="en-US" dirty="0">
                    <a:ea typeface="Calibri" panose="020F0502020204030204" pitchFamily="34" charset="0"/>
                    <a:cs typeface="Times New Roman" panose="02020603050405020304" pitchFamily="18" charset="0"/>
                    <a:sym typeface="Symbol" panose="05050102010706020507" pitchFamily="18" charset="2"/>
                  </a:rPr>
                  <a:t></a:t>
                </a:r>
                <a:r>
                  <a:rPr lang="en-US" dirty="0">
                    <a:ea typeface="Calibri" panose="020F0502020204030204" pitchFamily="34" charset="0"/>
                    <a:cs typeface="Times New Roman" panose="02020603050405020304" pitchFamily="18" charset="0"/>
                  </a:rPr>
                  <a:t>R</a:t>
                </a:r>
                <a:r>
                  <a:rPr lang="ru-RU" baseline="-25000" dirty="0">
                    <a:ea typeface="Calibri" panose="020F0502020204030204" pitchFamily="34" charset="0"/>
                    <a:cs typeface="Times New Roman" panose="02020603050405020304" pitchFamily="18" charset="0"/>
                  </a:rPr>
                  <a:t>1</a:t>
                </a:r>
                <a:r>
                  <a:rPr lang="ru-RU" dirty="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sym typeface="Symbol" panose="05050102010706020507" pitchFamily="18" charset="2"/>
                  </a:rPr>
                  <a:t></a:t>
                </a:r>
                <a:r>
                  <a:rPr lang="en-US" dirty="0">
                    <a:ea typeface="Calibri" panose="020F0502020204030204" pitchFamily="34" charset="0"/>
                    <a:cs typeface="Times New Roman" panose="02020603050405020304" pitchFamily="18" charset="0"/>
                  </a:rPr>
                  <a:t>R</a:t>
                </a:r>
                <a:r>
                  <a:rPr lang="ru-RU" baseline="-25000" dirty="0">
                    <a:ea typeface="Calibri" panose="020F0502020204030204" pitchFamily="34" charset="0"/>
                    <a:cs typeface="Times New Roman" panose="02020603050405020304" pitchFamily="18" charset="0"/>
                  </a:rPr>
                  <a:t>2</a:t>
                </a:r>
                <a:r>
                  <a:rPr lang="ru-RU" b="1" baseline="-25000" dirty="0">
                    <a:ea typeface="Calibri" panose="020F0502020204030204" pitchFamily="34" charset="0"/>
                    <a:cs typeface="Times New Roman" panose="02020603050405020304" pitchFamily="18" charset="0"/>
                  </a:rPr>
                  <a:t> </a:t>
                </a:r>
                <a:r>
                  <a:rPr lang="ru-RU" dirty="0">
                    <a:ea typeface="Calibri" panose="020F0502020204030204" pitchFamily="34" charset="0"/>
                    <a:cs typeface="Times New Roman" panose="02020603050405020304" pitchFamily="18" charset="0"/>
                  </a:rPr>
                  <a:t>означают что найдутся или, правильней сказать, должны существовать по крайней мере два отношения. В противном случае такая ситуация рассматривается как не соответствующая нашему понятию </a:t>
                </a:r>
                <a:r>
                  <a:rPr lang="ru-RU" b="1" dirty="0">
                    <a:ea typeface="Calibri" panose="020F0502020204030204" pitchFamily="34" charset="0"/>
                    <a:cs typeface="Times New Roman" panose="02020603050405020304" pitchFamily="18" charset="0"/>
                  </a:rPr>
                  <a:t>отношения</a:t>
                </a:r>
                <a:r>
                  <a:rPr lang="ru-RU" dirty="0">
                    <a:ea typeface="Calibri" panose="020F0502020204030204" pitchFamily="34" charset="0"/>
                    <a:cs typeface="Times New Roman" panose="02020603050405020304" pitchFamily="18" charset="0"/>
                  </a:rPr>
                  <a:t>. </a:t>
                </a:r>
              </a:p>
              <a:p>
                <a:pPr marL="0" indent="0" algn="ctr">
                  <a:lnSpc>
                    <a:spcPct val="115000"/>
                  </a:lnSpc>
                  <a:spcAft>
                    <a:spcPts val="1000"/>
                  </a:spcAft>
                  <a:buNone/>
                </a:pPr>
                <a:r>
                  <a:rPr lang="en-US"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dirty="0" err="1">
                    <a:latin typeface="Times New Roman" panose="02020603050405020304" pitchFamily="18" charset="0"/>
                    <a:ea typeface="Calibri" panose="020F0502020204030204" pitchFamily="34" charset="0"/>
                    <a:cs typeface="Times New Roman" panose="02020603050405020304" pitchFamily="18" charset="0"/>
                  </a:rPr>
                  <a:t>a</a:t>
                </a:r>
                <a:r>
                  <a:rPr lang="en-US" baseline="-25000"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err="1">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dirty="0" err="1">
                    <a:latin typeface="Times New Roman" panose="02020603050405020304" pitchFamily="18" charset="0"/>
                    <a:ea typeface="Calibri" panose="020F0502020204030204" pitchFamily="34" charset="0"/>
                    <a:cs typeface="Times New Roman" panose="02020603050405020304" pitchFamily="18" charset="0"/>
                  </a:rPr>
                  <a:t>b</a:t>
                </a:r>
                <a:r>
                  <a:rPr lang="en-US" baseline="-25000" dirty="0" err="1">
                    <a:latin typeface="Times New Roman" panose="02020603050405020304" pitchFamily="18" charset="0"/>
                    <a:ea typeface="Calibri" panose="020F0502020204030204" pitchFamily="34" charset="0"/>
                    <a:cs typeface="Times New Roman" panose="02020603050405020304" pitchFamily="18" charset="0"/>
                  </a:rPr>
                  <a:t>j</a:t>
                </a:r>
                <a:r>
                  <a:rPr lang="en-US" dirty="0" err="1">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dirty="0" err="1">
                    <a:latin typeface="Times New Roman" panose="02020603050405020304" pitchFamily="18" charset="0"/>
                    <a:ea typeface="Calibri" panose="020F0502020204030204" pitchFamily="34" charset="0"/>
                    <a:cs typeface="Times New Roman" panose="02020603050405020304" pitchFamily="18" charset="0"/>
                  </a:rPr>
                  <a:t>c</a:t>
                </a:r>
                <a:r>
                  <a:rPr lang="en-US" baseline="-25000" dirty="0" err="1">
                    <a:latin typeface="Times New Roman" panose="02020603050405020304" pitchFamily="18" charset="0"/>
                    <a:ea typeface="Calibri" panose="020F0502020204030204" pitchFamily="34" charset="0"/>
                    <a:cs typeface="Times New Roman" panose="02020603050405020304" pitchFamily="18" charset="0"/>
                  </a:rPr>
                  <a:t>k</a:t>
                </a:r>
                <a:r>
                  <a:rPr lang="en-US" dirty="0" err="1">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dirty="0" err="1">
                    <a:latin typeface="Times New Roman" panose="02020603050405020304" pitchFamily="18" charset="0"/>
                    <a:ea typeface="Calibri" panose="020F0502020204030204" pitchFamily="34" charset="0"/>
                    <a:cs typeface="Times New Roman" panose="02020603050405020304" pitchFamily="18" charset="0"/>
                  </a:rPr>
                  <a:t>R</a:t>
                </a:r>
                <a:r>
                  <a:rPr lang="en-US" baseline="30000" dirty="0" err="1">
                    <a:latin typeface="Times New Roman" panose="02020603050405020304" pitchFamily="18" charset="0"/>
                    <a:ea typeface="Calibri" panose="020F0502020204030204" pitchFamily="34" charset="0"/>
                    <a:cs typeface="Times New Roman" panose="02020603050405020304" pitchFamily="18" charset="0"/>
                  </a:rPr>
                  <a:t>m</a:t>
                </a:r>
                <a:r>
                  <a:rPr lang="en-US" dirty="0" err="1">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dirty="0" err="1">
                    <a:latin typeface="Times New Roman" panose="02020603050405020304" pitchFamily="18" charset="0"/>
                    <a:ea typeface="Calibri" panose="020F0502020204030204" pitchFamily="34" charset="0"/>
                    <a:cs typeface="Times New Roman" panose="02020603050405020304" pitchFamily="18" charset="0"/>
                  </a:rPr>
                  <a:t>R</a:t>
                </a:r>
                <a:r>
                  <a:rPr lang="en-US" baseline="30000" dirty="0" err="1">
                    <a:latin typeface="Times New Roman" panose="02020603050405020304" pitchFamily="18" charset="0"/>
                    <a:ea typeface="Calibri" panose="020F0502020204030204" pitchFamily="34" charset="0"/>
                    <a:cs typeface="Times New Roman" panose="02020603050405020304" pitchFamily="18" charset="0"/>
                  </a:rPr>
                  <a:t>n</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a</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R</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highlight>
                      <a:srgbClr val="00FF00"/>
                    </a:highlight>
                    <a:latin typeface="Times New Roman" panose="02020603050405020304" pitchFamily="18" charset="0"/>
                    <a:ea typeface="Calibri" panose="020F0502020204030204" pitchFamily="34" charset="0"/>
                    <a:cs typeface="Times New Roman" panose="02020603050405020304" pitchFamily="18" charset="0"/>
                  </a:rPr>
                  <a:t>b</a:t>
                </a:r>
                <a:r>
                  <a:rPr lang="en-US" baseline="-25000" dirty="0" err="1">
                    <a:highlight>
                      <a:srgbClr val="00FF00"/>
                    </a:highlight>
                    <a:latin typeface="Times New Roman" panose="02020603050405020304" pitchFamily="18" charset="0"/>
                    <a:ea typeface="Calibri" panose="020F0502020204030204" pitchFamily="34" charset="0"/>
                    <a:cs typeface="Times New Roman" panose="02020603050405020304" pitchFamily="18" charset="0"/>
                  </a:rPr>
                  <a:t>j</a:t>
                </a:r>
                <a:r>
                  <a:rPr lang="ru-RU" dirty="0">
                    <a:latin typeface="Times New Roman" panose="02020603050405020304" pitchFamily="18" charset="0"/>
                    <a:ea typeface="Calibri" panose="020F0502020204030204" pitchFamily="34" charset="0"/>
                    <a:cs typeface="Times New Roman" panose="02020603050405020304" pitchFamily="18" charset="0"/>
                  </a:rPr>
                  <a:t>) &amp; (</a:t>
                </a:r>
                <a:r>
                  <a:rPr lang="en-US" dirty="0" err="1">
                    <a:highlight>
                      <a:srgbClr val="00FF00"/>
                    </a:highlight>
                    <a:latin typeface="Times New Roman" panose="02020603050405020304" pitchFamily="18" charset="0"/>
                    <a:ea typeface="Calibri" panose="020F0502020204030204" pitchFamily="34" charset="0"/>
                    <a:cs typeface="Times New Roman" panose="02020603050405020304" pitchFamily="18" charset="0"/>
                  </a:rPr>
                  <a:t>b</a:t>
                </a:r>
                <a:r>
                  <a:rPr lang="en-US" baseline="-25000" dirty="0" err="1">
                    <a:highlight>
                      <a:srgbClr val="00FF00"/>
                    </a:highlight>
                    <a:latin typeface="Times New Roman" panose="02020603050405020304" pitchFamily="18" charset="0"/>
                    <a:ea typeface="Calibri" panose="020F0502020204030204" pitchFamily="34" charset="0"/>
                    <a:cs typeface="Times New Roman" panose="02020603050405020304" pitchFamily="18" charset="0"/>
                  </a:rPr>
                  <a:t>j</a:t>
                </a:r>
                <a:r>
                  <a:rPr lang="en-US" dirty="0">
                    <a:latin typeface="Times New Roman" panose="02020603050405020304" pitchFamily="18" charset="0"/>
                    <a:ea typeface="Calibri" panose="020F0502020204030204" pitchFamily="34" charset="0"/>
                    <a:cs typeface="Times New Roman" panose="02020603050405020304" pitchFamily="18" charset="0"/>
                  </a:rPr>
                  <a:t> R</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dirty="0">
                    <a:latin typeface="Times New Roman" panose="02020603050405020304" pitchFamily="18" charset="0"/>
                    <a:ea typeface="Calibri" panose="020F0502020204030204" pitchFamily="34" charset="0"/>
                    <a:cs typeface="Times New Roman" panose="02020603050405020304" pitchFamily="18" charset="0"/>
                  </a:rPr>
                  <a:t> c</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k</a:t>
                </a:r>
                <a:r>
                  <a:rPr lang="ru-RU" dirty="0">
                    <a:latin typeface="Times New Roman" panose="02020603050405020304" pitchFamily="18" charset="0"/>
                    <a:ea typeface="Calibri" panose="020F0502020204030204" pitchFamily="34" charset="0"/>
                    <a:cs typeface="Times New Roman" panose="02020603050405020304" pitchFamily="18" charset="0"/>
                  </a:rPr>
                  <a:t>) =&gt; ((</a:t>
                </a:r>
                <a:r>
                  <a:rPr lang="en-US" dirty="0">
                    <a:latin typeface="Times New Roman" panose="02020603050405020304" pitchFamily="18" charset="0"/>
                    <a:ea typeface="Calibri" panose="020F0502020204030204" pitchFamily="34" charset="0"/>
                    <a:cs typeface="Times New Roman" panose="02020603050405020304" pitchFamily="18" charset="0"/>
                  </a:rPr>
                  <a:t>R</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m</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R</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n</a:t>
                </a:r>
                <a:r>
                  <a:rPr lang="ru-RU"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ru-RU"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𝑑𝑒𝑓</m:t>
                        </m:r>
                      </m:num>
                      <m:den>
                        <m:r>
                          <a:rPr lang="ru-RU" i="1">
                            <a:latin typeface="Cambria Math" panose="02040503050406030204" pitchFamily="18" charset="0"/>
                            <a:ea typeface="Calibri" panose="020F0502020204030204" pitchFamily="34" charset="0"/>
                            <a:cs typeface="Times New Roman" panose="02020603050405020304" pitchFamily="18" charset="0"/>
                          </a:rPr>
                          <m:t>=</m:t>
                        </m:r>
                      </m:den>
                    </m:f>
                  </m:oMath>
                </a14:m>
                <a:r>
                  <a:rPr lang="en-US" dirty="0">
                    <a:latin typeface="Times New Roman" panose="02020603050405020304" pitchFamily="18" charset="0"/>
                    <a:ea typeface="Calibri" panose="020F0502020204030204" pitchFamily="34" charset="0"/>
                    <a:cs typeface="Times New Roman" panose="02020603050405020304" pitchFamily="18" charset="0"/>
                  </a:rPr>
                  <a:t> R</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r</a:t>
                </a:r>
                <a:r>
                  <a:rPr lang="ru-RU" dirty="0">
                    <a:latin typeface="Times New Roman" panose="02020603050405020304" pitchFamily="18" charset="0"/>
                    <a:ea typeface="Calibri" panose="020F0502020204030204" pitchFamily="34" charset="0"/>
                    <a:cs typeface="Times New Roman" panose="02020603050405020304" pitchFamily="18" charset="0"/>
                  </a:rPr>
                  <a:t>) &amp; (</a:t>
                </a:r>
                <a:r>
                  <a:rPr lang="en-US" dirty="0">
                    <a:latin typeface="Times New Roman" panose="02020603050405020304" pitchFamily="18" charset="0"/>
                    <a:ea typeface="Calibri" panose="020F0502020204030204" pitchFamily="34" charset="0"/>
                    <a:cs typeface="Times New Roman" panose="02020603050405020304" pitchFamily="18" charset="0"/>
                  </a:rPr>
                  <a:t>a</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R</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r</a:t>
                </a:r>
                <a:r>
                  <a:rPr lang="en-US" dirty="0">
                    <a:latin typeface="Times New Roman" panose="02020603050405020304" pitchFamily="18" charset="0"/>
                    <a:ea typeface="Calibri" panose="020F0502020204030204" pitchFamily="34" charset="0"/>
                    <a:cs typeface="Times New Roman" panose="02020603050405020304" pitchFamily="18" charset="0"/>
                  </a:rPr>
                  <a:t> c</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k</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(1)</a:t>
                </a:r>
              </a:p>
            </p:txBody>
          </p:sp>
        </mc:Choice>
        <mc:Fallback>
          <p:sp>
            <p:nvSpPr>
              <p:cNvPr id="3" name="Объект 2">
                <a:extLst>
                  <a:ext uri="{FF2B5EF4-FFF2-40B4-BE49-F238E27FC236}">
                    <a16:creationId xmlns:a16="http://schemas.microsoft.com/office/drawing/2014/main" xmlns="" xmlns:a14="http://schemas.microsoft.com/office/drawing/2010/main" id="{8FD689A5-099D-4632-A5FC-821235F7EE5B}"/>
                  </a:ext>
                </a:extLst>
              </p:cNvPr>
              <p:cNvSpPr>
                <a:spLocks noGrp="1" noRot="1" noChangeAspect="1" noMove="1" noResize="1" noEditPoints="1" noAdjustHandles="1" noChangeArrowheads="1" noChangeShapeType="1" noTextEdit="1"/>
              </p:cNvSpPr>
              <p:nvPr>
                <p:ph idx="1"/>
              </p:nvPr>
            </p:nvSpPr>
            <p:spPr>
              <a:xfrm>
                <a:off x="1097279" y="1845734"/>
                <a:ext cx="10115203" cy="4023360"/>
              </a:xfrm>
              <a:blipFill>
                <a:blip r:embed="rId2" cstate="print"/>
                <a:stretch>
                  <a:fillRect l="-1507" t="-303" r="-1507"/>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xmlns="" val="2310947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6422072-96D9-43B6-B75A-03BFFA7BF871}"/>
              </a:ext>
            </a:extLst>
          </p:cNvPr>
          <p:cNvSpPr>
            <a:spLocks noGrp="1"/>
          </p:cNvSpPr>
          <p:nvPr>
            <p:ph type="title"/>
          </p:nvPr>
        </p:nvSpPr>
        <p:spPr>
          <a:xfrm>
            <a:off x="1097280" y="286603"/>
            <a:ext cx="10058400" cy="1450757"/>
          </a:xfrm>
        </p:spPr>
        <p:txBody>
          <a:bodyPr>
            <a:normAutofit fontScale="90000"/>
          </a:bodyPr>
          <a:lstStyle/>
          <a:p>
            <a:r>
              <a:rPr lang="ru-RU" dirty="0"/>
              <a:t>Отношения неравенства и равенства, как совокупного отношения </a:t>
            </a:r>
            <a:r>
              <a:rPr lang="ru-RU" dirty="0" smtClean="0"/>
              <a:t>трех объектов</a:t>
            </a:r>
            <a:endParaRPr lang="ru-RU" dirty="0"/>
          </a:p>
        </p:txBody>
      </p:sp>
      <p:sp>
        <p:nvSpPr>
          <p:cNvPr id="3" name="Объект 2">
            <a:extLst>
              <a:ext uri="{FF2B5EF4-FFF2-40B4-BE49-F238E27FC236}">
                <a16:creationId xmlns:a16="http://schemas.microsoft.com/office/drawing/2014/main" xmlns="" id="{97458094-49B5-4FBC-A051-5A442A69BAD9}"/>
              </a:ext>
            </a:extLst>
          </p:cNvPr>
          <p:cNvSpPr>
            <a:spLocks noGrp="1"/>
          </p:cNvSpPr>
          <p:nvPr>
            <p:ph idx="1"/>
          </p:nvPr>
        </p:nvSpPr>
        <p:spPr>
          <a:xfrm>
            <a:off x="1097280" y="1845734"/>
            <a:ext cx="10058400" cy="4391578"/>
          </a:xfrm>
        </p:spPr>
        <p:txBody>
          <a:bodyPr>
            <a:normAutofit/>
          </a:bodyPr>
          <a:lstStyle/>
          <a:p>
            <a:r>
              <a:rPr lang="ru-RU" dirty="0"/>
              <a:t>Из достаточно простой схемы совокупного множества отношений мы, как закон, можем утвердить следующие свойства отношений или правил в виде выводов:</a:t>
            </a:r>
          </a:p>
          <a:p>
            <a:r>
              <a:rPr lang="ru-RU" dirty="0"/>
              <a:t>	1.Неравенство (</a:t>
            </a:r>
            <a:r>
              <a:rPr lang="ru-RU" dirty="0">
                <a:sym typeface="Symbol" panose="05050102010706020507" pitchFamily="18" charset="2"/>
              </a:rPr>
              <a:t></a:t>
            </a:r>
            <a:r>
              <a:rPr lang="ru-RU" dirty="0"/>
              <a:t>) двух соседних множеств с необходимостью предполагает либо равенство, либо неравенство к третьему  смежному множеству.</a:t>
            </a:r>
          </a:p>
          <a:p>
            <a:r>
              <a:rPr lang="ru-RU" dirty="0"/>
              <a:t>	2.Равенство (=) двух попарно связанных элементов из двух множеств предполагает только равенство третьей смежной парной связки.</a:t>
            </a:r>
          </a:p>
          <a:p>
            <a:r>
              <a:rPr lang="ru-RU" dirty="0"/>
              <a:t>	3. Комбинация  единичного (равенство)  и нулевого (не равенство)  значения отношений влекут единственное  нулевое значение (не равенства) для третьего элемента. В силу общих свойств отношений фиксация единичного значения повлекла бы нарушение правила 2, так при перестановке мы бы при двух единичных значениях получили бы нулевое значение.</a:t>
            </a:r>
          </a:p>
          <a:p>
            <a:r>
              <a:rPr lang="ru-RU" dirty="0"/>
              <a:t>	4.Допустих вариантов полной связанности отношений к любым трем выбираемым множествам </a:t>
            </a:r>
            <a:r>
              <a:rPr lang="ru-RU" dirty="0" smtClean="0"/>
              <a:t>объектов всего </a:t>
            </a:r>
            <a:r>
              <a:rPr lang="ru-RU" dirty="0"/>
              <a:t>только пять.</a:t>
            </a:r>
          </a:p>
        </p:txBody>
      </p:sp>
      <p:sp>
        <p:nvSpPr>
          <p:cNvPr id="4" name="Номер слайда 3"/>
          <p:cNvSpPr>
            <a:spLocks noGrp="1"/>
          </p:cNvSpPr>
          <p:nvPr>
            <p:ph type="sldNum" sz="quarter" idx="12"/>
          </p:nvPr>
        </p:nvSpPr>
        <p:spPr>
          <a:xfrm>
            <a:off x="9900458" y="6459785"/>
            <a:ext cx="1312025" cy="365125"/>
          </a:xfrm>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xmlns="" val="2349796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ECBB41A-4C8A-4C54-808A-3170A3B5BF35}"/>
              </a:ext>
            </a:extLst>
          </p:cNvPr>
          <p:cNvSpPr>
            <a:spLocks noGrp="1"/>
          </p:cNvSpPr>
          <p:nvPr>
            <p:ph type="title"/>
          </p:nvPr>
        </p:nvSpPr>
        <p:spPr>
          <a:xfrm>
            <a:off x="1097280" y="286603"/>
            <a:ext cx="10058400" cy="1450757"/>
          </a:xfrm>
        </p:spPr>
        <p:txBody>
          <a:bodyPr>
            <a:normAutofit/>
          </a:bodyPr>
          <a:lstStyle/>
          <a:p>
            <a:r>
              <a:rPr lang="ru-RU" dirty="0"/>
              <a:t>Правила для отношений равенство и неравенство</a:t>
            </a:r>
          </a:p>
        </p:txBody>
      </p:sp>
      <p:sp>
        <p:nvSpPr>
          <p:cNvPr id="3" name="Объект 2">
            <a:extLst>
              <a:ext uri="{FF2B5EF4-FFF2-40B4-BE49-F238E27FC236}">
                <a16:creationId xmlns:a16="http://schemas.microsoft.com/office/drawing/2014/main" xmlns="" id="{90E9FAA0-BF01-4376-9C93-A4B62E8695E9}"/>
              </a:ext>
            </a:extLst>
          </p:cNvPr>
          <p:cNvSpPr>
            <a:spLocks noGrp="1" noRot="1" noChangeAspect="1" noMove="1" noResize="1" noEditPoints="1" noAdjustHandles="1" noChangeArrowheads="1" noChangeShapeType="1" noTextEdit="1"/>
          </p:cNvSpPr>
          <p:nvPr>
            <p:ph idx="1"/>
          </p:nvPr>
        </p:nvSpPr>
        <p:spPr>
          <a:xfrm>
            <a:off x="1097280" y="1845734"/>
            <a:ext cx="10058400" cy="4023360"/>
          </a:xfrm>
          <a:blipFill>
            <a:blip r:embed="rId3" cstate="print"/>
            <a:stretch>
              <a:fillRect l="-608" t="-2826" r="-487"/>
            </a:stretch>
          </a:blipFill>
        </p:spPr>
        <p:txBody>
          <a:bodyPr/>
          <a:lstStyle/>
          <a:p>
            <a:r>
              <a:rPr lang="ru-RU" dirty="0"/>
              <a:t> </a:t>
            </a:r>
          </a:p>
        </p:txBody>
      </p:sp>
      <p:sp>
        <p:nvSpPr>
          <p:cNvPr id="4" name="Номер слайда 3"/>
          <p:cNvSpPr>
            <a:spLocks noGrp="1"/>
          </p:cNvSpPr>
          <p:nvPr>
            <p:ph type="sldNum" sz="quarter" idx="12"/>
          </p:nvPr>
        </p:nvSpPr>
        <p:spPr>
          <a:xfrm>
            <a:off x="9900458" y="6459785"/>
            <a:ext cx="1312025" cy="365125"/>
          </a:xfrm>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xmlns="" val="3480506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Допустимые и недопустимые матрицы</a:t>
            </a:r>
            <a:endParaRPr lang="ru-RU" dirty="0"/>
          </a:p>
        </p:txBody>
      </p:sp>
      <p:sp>
        <p:nvSpPr>
          <p:cNvPr id="4" name="Номер слайда 3"/>
          <p:cNvSpPr>
            <a:spLocks noGrp="1"/>
          </p:cNvSpPr>
          <p:nvPr>
            <p:ph type="sldNum" sz="quarter" idx="12"/>
          </p:nvPr>
        </p:nvSpPr>
        <p:spPr/>
        <p:txBody>
          <a:bodyPr/>
          <a:lstStyle/>
          <a:p>
            <a:fld id="{906DC5DC-1313-438E-9578-FE2B5625D955}" type="slidenum">
              <a:rPr lang="ru-RU" smtClean="0"/>
              <a:pPr/>
              <a:t>28</a:t>
            </a:fld>
            <a:endParaRPr lang="ru-RU"/>
          </a:p>
        </p:txBody>
      </p:sp>
      <p:pic>
        <p:nvPicPr>
          <p:cNvPr id="5" name="Содержимое 4" descr="Изображение выглядит как прямоугольный, Прямоугольник, текст, кроссворд&#10;&#10;Контент, сгенерированный ИИ, может содержать ошибки."/>
          <p:cNvPicPr>
            <a:picLocks noGrp="1"/>
          </p:cNvPicPr>
          <p:nvPr>
            <p:ph idx="1"/>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sdtfl="http://schemas.microsoft.com/office/word/2024/wordml/sdtformatlock" xmlns:w16sdtdh="http://schemas.microsoft.com/office/word/2020/wordml/sdtdatahash" xmlns:w16du="http://schemas.microsoft.com/office/word/2023/wordml/word16du"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el="http://schemas.microsoft.com/office/2019/extlst"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063552" y="2348880"/>
            <a:ext cx="7632848" cy="352839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D57F1E4F-1CFF-5643-939E-217C01CDF565}" type="slidenum">
              <a:rPr lang="en-US" smtClean="0"/>
              <a:pPr/>
              <a:t>29</a:t>
            </a:fld>
            <a:endParaRPr lang="en-US" dirty="0"/>
          </a:p>
        </p:txBody>
      </p:sp>
      <p:sp>
        <p:nvSpPr>
          <p:cNvPr id="2" name="Заголовок 1">
            <a:extLst>
              <a:ext uri="{FF2B5EF4-FFF2-40B4-BE49-F238E27FC236}">
                <a16:creationId xmlns:a16="http://schemas.microsoft.com/office/drawing/2014/main" xmlns="" id="{D193556E-6899-4BBF-B4C6-A1FAB7C1AB85}"/>
              </a:ext>
            </a:extLst>
          </p:cNvPr>
          <p:cNvSpPr>
            <a:spLocks noGrp="1"/>
          </p:cNvSpPr>
          <p:nvPr>
            <p:ph type="title" idx="4294967295"/>
          </p:nvPr>
        </p:nvSpPr>
        <p:spPr>
          <a:xfrm>
            <a:off x="1307467" y="116633"/>
            <a:ext cx="9577064" cy="720080"/>
          </a:xfrm>
        </p:spPr>
        <p:txBody>
          <a:bodyPr>
            <a:normAutofit fontScale="90000"/>
          </a:bodyPr>
          <a:lstStyle/>
          <a:p>
            <a:pPr algn="ctr"/>
            <a:r>
              <a:rPr lang="ru-RU" dirty="0" smtClean="0"/>
              <a:t>Результат связывания </a:t>
            </a:r>
            <a:r>
              <a:rPr lang="ru-RU" dirty="0"/>
              <a:t>матриц отношений</a:t>
            </a:r>
          </a:p>
        </p:txBody>
      </p:sp>
      <p:pic>
        <p:nvPicPr>
          <p:cNvPr id="4" name="Объект 3">
            <a:extLst>
              <a:ext uri="{FF2B5EF4-FFF2-40B4-BE49-F238E27FC236}">
                <a16:creationId xmlns:a16="http://schemas.microsoft.com/office/drawing/2014/main" xmlns="" id="{57D50029-0E27-4F2A-88A2-BAA169E7272D}"/>
              </a:ext>
            </a:extLst>
          </p:cNvPr>
          <p:cNvPicPr>
            <a:picLocks noGrp="1" noChangeAspect="1"/>
          </p:cNvPicPr>
          <p:nvPr>
            <p:ph idx="4294967295"/>
          </p:nvPr>
        </p:nvPicPr>
        <p:blipFill>
          <a:blip r:embed="rId2" cstate="print"/>
          <a:stretch>
            <a:fillRect/>
          </a:stretch>
        </p:blipFill>
        <p:spPr>
          <a:xfrm>
            <a:off x="1859898" y="980728"/>
            <a:ext cx="8472203" cy="5341373"/>
          </a:xfrm>
        </p:spPr>
      </p:pic>
    </p:spTree>
    <p:extLst>
      <p:ext uri="{BB962C8B-B14F-4D97-AF65-F5344CB8AC3E}">
        <p14:creationId xmlns:p14="http://schemas.microsoft.com/office/powerpoint/2010/main" xmlns="" val="127483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50757"/>
          </a:xfrm>
        </p:spPr>
        <p:txBody>
          <a:bodyPr/>
          <a:lstStyle/>
          <a:p>
            <a:r>
              <a:rPr lang="ru-RU" dirty="0"/>
              <a:t>Термины и </a:t>
            </a:r>
            <a:r>
              <a:rPr lang="ru-RU" dirty="0" smtClean="0"/>
              <a:t>понятия, затрагиваемые в </a:t>
            </a:r>
            <a:r>
              <a:rPr lang="ru-RU" dirty="0"/>
              <a:t>докладе</a:t>
            </a:r>
          </a:p>
        </p:txBody>
      </p:sp>
      <p:sp>
        <p:nvSpPr>
          <p:cNvPr id="3" name="Содержимое 2"/>
          <p:cNvSpPr>
            <a:spLocks noGrp="1"/>
          </p:cNvSpPr>
          <p:nvPr>
            <p:ph idx="1"/>
          </p:nvPr>
        </p:nvSpPr>
        <p:spPr>
          <a:xfrm>
            <a:off x="1096963" y="1846263"/>
            <a:ext cx="10115550" cy="4319041"/>
          </a:xfrm>
        </p:spPr>
        <p:txBody>
          <a:bodyPr>
            <a:normAutofit fontScale="92500" lnSpcReduction="10000"/>
          </a:bodyPr>
          <a:lstStyle/>
          <a:p>
            <a:pPr marL="457200" indent="-457200">
              <a:buFont typeface="+mj-lt"/>
              <a:buAutoNum type="arabicPeriod"/>
            </a:pPr>
            <a:r>
              <a:rPr lang="ru-RU" dirty="0"/>
              <a:t>Качественный и количественные подходы – философский взгляд на природу</a:t>
            </a:r>
          </a:p>
          <a:p>
            <a:pPr marL="457200" indent="-457200">
              <a:buFont typeface="+mj-lt"/>
              <a:buAutoNum type="arabicPeriod"/>
            </a:pPr>
            <a:r>
              <a:rPr lang="ru-RU" dirty="0"/>
              <a:t>Объект (О) и Субъект (С) Искусственный субъект (ИС) – главный предметы рассмотрения</a:t>
            </a:r>
          </a:p>
          <a:p>
            <a:pPr marL="457200" indent="-457200">
              <a:buFont typeface="+mj-lt"/>
              <a:buAutoNum type="arabicPeriod"/>
            </a:pPr>
            <a:r>
              <a:rPr lang="ru-RU" dirty="0"/>
              <a:t>Сущность</a:t>
            </a:r>
            <a:r>
              <a:rPr lang="en-US" dirty="0"/>
              <a:t> </a:t>
            </a:r>
            <a:r>
              <a:rPr lang="ru-RU" dirty="0"/>
              <a:t>=</a:t>
            </a:r>
            <a:r>
              <a:rPr lang="en-US" dirty="0"/>
              <a:t>&gt;</a:t>
            </a:r>
            <a:r>
              <a:rPr lang="ru-RU" dirty="0"/>
              <a:t> образ</a:t>
            </a:r>
            <a:r>
              <a:rPr lang="en-US" dirty="0"/>
              <a:t> =&gt;</a:t>
            </a:r>
            <a:r>
              <a:rPr lang="ru-RU" dirty="0"/>
              <a:t> понятие</a:t>
            </a:r>
            <a:r>
              <a:rPr lang="en-US" dirty="0"/>
              <a:t> =&gt;</a:t>
            </a:r>
            <a:r>
              <a:rPr lang="ru-RU" dirty="0"/>
              <a:t> модель – глубина </a:t>
            </a:r>
            <a:r>
              <a:rPr lang="ru-RU" dirty="0" smtClean="0"/>
              <a:t> и характер отражения </a:t>
            </a:r>
            <a:r>
              <a:rPr lang="ru-RU" dirty="0"/>
              <a:t>объекта</a:t>
            </a:r>
          </a:p>
          <a:p>
            <a:pPr marL="457200" indent="-457200">
              <a:buFont typeface="+mj-lt"/>
              <a:buAutoNum type="arabicPeriod"/>
            </a:pPr>
            <a:r>
              <a:rPr lang="ru-RU" dirty="0"/>
              <a:t>Число Форма Мера </a:t>
            </a:r>
            <a:r>
              <a:rPr lang="en-US" dirty="0"/>
              <a:t>–</a:t>
            </a:r>
            <a:r>
              <a:rPr lang="ru-RU" dirty="0"/>
              <a:t> основные сферы рассмотрения в </a:t>
            </a:r>
            <a:r>
              <a:rPr lang="ru-RU" dirty="0" smtClean="0"/>
              <a:t>математике.</a:t>
            </a:r>
            <a:endParaRPr lang="ru-RU" dirty="0"/>
          </a:p>
          <a:p>
            <a:pPr marL="457200" indent="-457200">
              <a:buFont typeface="+mj-lt"/>
              <a:buAutoNum type="arabicPeriod"/>
            </a:pPr>
            <a:r>
              <a:rPr lang="ru-RU" dirty="0"/>
              <a:t>Характеристики: свойств, признаков, отношений – виды эмпирических мер </a:t>
            </a:r>
          </a:p>
          <a:p>
            <a:pPr marL="457200" indent="-457200">
              <a:buFont typeface="+mj-lt"/>
              <a:buAutoNum type="arabicPeriod"/>
            </a:pPr>
            <a:r>
              <a:rPr lang="ru-RU" dirty="0"/>
              <a:t>Система отношений, но не отдельно </a:t>
            </a:r>
            <a:r>
              <a:rPr lang="ru-RU" dirty="0" smtClean="0"/>
              <a:t>отношения </a:t>
            </a:r>
            <a:r>
              <a:rPr lang="ru-RU" dirty="0"/>
              <a:t>– инструмент анализа</a:t>
            </a:r>
          </a:p>
          <a:p>
            <a:pPr marL="457200" indent="-457200">
              <a:buFont typeface="+mj-lt"/>
              <a:buAutoNum type="arabicPeriod"/>
            </a:pPr>
            <a:r>
              <a:rPr lang="ru-RU" dirty="0"/>
              <a:t>Форма Конфигурация Структура – совокупные элементы качественного представления</a:t>
            </a:r>
          </a:p>
          <a:p>
            <a:pPr marL="457200" indent="-457200">
              <a:buFont typeface="+mj-lt"/>
              <a:buAutoNum type="arabicPeriod"/>
            </a:pPr>
            <a:r>
              <a:rPr lang="ru-RU" dirty="0"/>
              <a:t>Данные Информация Информационное содержание – преобразование сведений о предмете</a:t>
            </a:r>
          </a:p>
          <a:p>
            <a:pPr marL="457200" indent="-457200">
              <a:buFont typeface="+mj-lt"/>
              <a:buAutoNum type="arabicPeriod"/>
            </a:pPr>
            <a:r>
              <a:rPr lang="ru-RU" dirty="0"/>
              <a:t>Паттерн в нашей конкретизации ПРИМИТИВ и УНИПРИМ – элементарная единица модели</a:t>
            </a:r>
          </a:p>
          <a:p>
            <a:pPr marL="457200" indent="-457200">
              <a:buFont typeface="+mj-lt"/>
              <a:buAutoNum type="arabicPeriod"/>
            </a:pPr>
            <a:r>
              <a:rPr lang="ru-RU" dirty="0"/>
              <a:t>Анализ и синтез прежде всего относительно звуковых данных – движение </a:t>
            </a:r>
            <a:r>
              <a:rPr lang="ru-RU" dirty="0" smtClean="0"/>
              <a:t>мысли по объектам</a:t>
            </a:r>
            <a:endParaRPr lang="ru-RU" dirty="0"/>
          </a:p>
        </p:txBody>
      </p:sp>
      <p:sp>
        <p:nvSpPr>
          <p:cNvPr id="5" name="Номер слайда 4"/>
          <p:cNvSpPr>
            <a:spLocks noGrp="1"/>
          </p:cNvSpPr>
          <p:nvPr>
            <p:ph type="sldNum" sz="quarter" idx="12"/>
          </p:nvPr>
        </p:nvSpPr>
        <p:spPr>
          <a:xfrm>
            <a:off x="9900458" y="6459785"/>
            <a:ext cx="1312025" cy="365125"/>
          </a:xfrm>
        </p:spPr>
        <p:txBody>
          <a:bodyPr/>
          <a:lstStyle/>
          <a:p>
            <a:fld id="{5A3DD0A8-1FE8-4812-B5C1-D09210DFD168}" type="slidenum">
              <a:rPr lang="ru-RU" sz="1800" smtClean="0"/>
              <a:pPr/>
              <a:t>3</a:t>
            </a:fld>
            <a:endParaRPr lang="ru-RU"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1097280" y="286603"/>
            <a:ext cx="10058400" cy="1450757"/>
          </a:xfrm>
          <a:noFill/>
          <a:ln w="0">
            <a:noFill/>
          </a:ln>
        </p:spPr>
        <p:txBody>
          <a:bodyPr vert="horz" lIns="0" tIns="0" rIns="0" bIns="0" rtlCol="0" anchor="b">
            <a:noAutofit/>
          </a:bodyPr>
          <a:lstStyle/>
          <a:p>
            <a:r>
              <a:rPr lang="ru-RU" dirty="0" smtClean="0"/>
              <a:t>Схема </a:t>
            </a:r>
            <a:r>
              <a:rPr lang="ru-RU" dirty="0" smtClean="0"/>
              <a:t>с</a:t>
            </a:r>
            <a:r>
              <a:rPr lang="ru-RU" dirty="0" smtClean="0"/>
              <a:t>вязывания </a:t>
            </a:r>
            <a:r>
              <a:rPr lang="ru-RU" dirty="0"/>
              <a:t>матриц отношений</a:t>
            </a:r>
          </a:p>
        </p:txBody>
      </p:sp>
      <p:pic>
        <p:nvPicPr>
          <p:cNvPr id="6" name="Рисунок 3" descr="Операция_склевиания_матриц_отношений.png"/>
          <p:cNvPicPr>
            <a:picLocks noGrp="1"/>
          </p:cNvPicPr>
          <p:nvPr>
            <p:ph idx="1"/>
          </p:nvPr>
        </p:nvPicPr>
        <p:blipFill>
          <a:blip r:embed="rId2" cstate="print"/>
          <a:stretch/>
        </p:blipFill>
        <p:spPr>
          <a:xfrm>
            <a:off x="1549036" y="2336847"/>
            <a:ext cx="9093927" cy="2784429"/>
          </a:xfrm>
          <a:ln w="0">
            <a:noFill/>
          </a:ln>
        </p:spPr>
      </p:pic>
      <p:sp>
        <p:nvSpPr>
          <p:cNvPr id="5" name="Номер слайда 4">
            <a:extLst>
              <a:ext uri="{FF2B5EF4-FFF2-40B4-BE49-F238E27FC236}">
                <a16:creationId xmlns:a16="http://schemas.microsoft.com/office/drawing/2014/main" xmlns="" id="{34826DF7-E152-1F4A-D9EE-0668AF837F77}"/>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30</a:t>
            </a:fld>
            <a:endParaRPr 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laceHolder 1"/>
          <p:cNvSpPr>
            <a:spLocks noGrp="1"/>
          </p:cNvSpPr>
          <p:nvPr>
            <p:ph type="title"/>
          </p:nvPr>
        </p:nvSpPr>
        <p:spPr>
          <a:xfrm>
            <a:off x="1097280" y="286603"/>
            <a:ext cx="10058400" cy="1450757"/>
          </a:xfrm>
          <a:noFill/>
          <a:ln w="0">
            <a:noFill/>
          </a:ln>
        </p:spPr>
        <p:txBody>
          <a:bodyPr vert="horz" lIns="0" tIns="0" rIns="0" bIns="0" rtlCol="0" anchor="b">
            <a:noAutofit/>
          </a:bodyPr>
          <a:lstStyle/>
          <a:p>
            <a:r>
              <a:rPr lang="ru-RU" dirty="0"/>
              <a:t>Следующий шаг </a:t>
            </a:r>
            <a:r>
              <a:rPr lang="ru-RU" dirty="0" smtClean="0"/>
              <a:t>в схеме связывания </a:t>
            </a:r>
            <a:r>
              <a:rPr lang="ru-RU" dirty="0"/>
              <a:t>матриц</a:t>
            </a:r>
          </a:p>
        </p:txBody>
      </p:sp>
      <p:sp>
        <p:nvSpPr>
          <p:cNvPr id="5" name="Номер слайда 4">
            <a:extLst>
              <a:ext uri="{FF2B5EF4-FFF2-40B4-BE49-F238E27FC236}">
                <a16:creationId xmlns:a16="http://schemas.microsoft.com/office/drawing/2014/main" xmlns="" id="{4218F7E0-C9B5-7052-45DB-B90BEC5AC85E}"/>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31</a:t>
            </a:fld>
            <a:endParaRPr lang="ru-RU"/>
          </a:p>
        </p:txBody>
      </p:sp>
      <p:pic>
        <p:nvPicPr>
          <p:cNvPr id="6" name="Рисунок 3" descr="Пятиэлементная_матрица_отношений.png"/>
          <p:cNvPicPr>
            <a:picLocks noGrp="1"/>
          </p:cNvPicPr>
          <p:nvPr>
            <p:ph idx="1"/>
          </p:nvPr>
        </p:nvPicPr>
        <p:blipFill>
          <a:blip r:embed="rId3" cstate="print"/>
          <a:stretch/>
        </p:blipFill>
        <p:spPr>
          <a:xfrm>
            <a:off x="2117242" y="1916832"/>
            <a:ext cx="7957516" cy="3919375"/>
          </a:xfrm>
          <a:prstGeom prst="rect">
            <a:avLst/>
          </a:prstGeom>
          <a:ln w="0">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1E102E0-7B95-48FD-AD41-6845470B2BAD}"/>
              </a:ext>
            </a:extLst>
          </p:cNvPr>
          <p:cNvSpPr>
            <a:spLocks noGrp="1"/>
          </p:cNvSpPr>
          <p:nvPr>
            <p:ph type="title"/>
          </p:nvPr>
        </p:nvSpPr>
        <p:spPr>
          <a:xfrm>
            <a:off x="1097280" y="286603"/>
            <a:ext cx="10058400" cy="1450757"/>
          </a:xfrm>
        </p:spPr>
        <p:txBody>
          <a:bodyPr>
            <a:normAutofit/>
          </a:bodyPr>
          <a:lstStyle/>
          <a:p>
            <a:r>
              <a:rPr lang="ru-RU"/>
              <a:t>Представление правил в виде таблицы</a:t>
            </a:r>
            <a:endParaRPr lang="ru-RU" dirty="0"/>
          </a:p>
        </p:txBody>
      </p:sp>
      <p:sp>
        <p:nvSpPr>
          <p:cNvPr id="3" name="Объект 2">
            <a:extLst>
              <a:ext uri="{FF2B5EF4-FFF2-40B4-BE49-F238E27FC236}">
                <a16:creationId xmlns:a16="http://schemas.microsoft.com/office/drawing/2014/main" xmlns="" id="{F7C26C41-D397-4D16-A9FE-B8C5E4E2C3F5}"/>
              </a:ext>
            </a:extLst>
          </p:cNvPr>
          <p:cNvSpPr>
            <a:spLocks noGrp="1"/>
          </p:cNvSpPr>
          <p:nvPr>
            <p:ph idx="1"/>
          </p:nvPr>
        </p:nvSpPr>
        <p:spPr>
          <a:xfrm>
            <a:off x="1097280" y="1845734"/>
            <a:ext cx="10058400" cy="4023360"/>
          </a:xfrm>
        </p:spPr>
        <p:txBody>
          <a:bodyPr/>
          <a:lstStyle/>
          <a:p>
            <a:r>
              <a:rPr lang="ru-RU"/>
              <a:t>Указанные выше правила для вида отношения равенство-неравенство можно представить в виде таблицы, но отличающейся от таблицы дискретных функций</a:t>
            </a:r>
          </a:p>
          <a:p>
            <a:endParaRPr lang="ru-RU" dirty="0"/>
          </a:p>
        </p:txBody>
      </p:sp>
      <p:sp>
        <p:nvSpPr>
          <p:cNvPr id="5" name="Номер слайда 4"/>
          <p:cNvSpPr>
            <a:spLocks noGrp="1"/>
          </p:cNvSpPr>
          <p:nvPr>
            <p:ph type="sldNum" sz="quarter" idx="12"/>
          </p:nvPr>
        </p:nvSpPr>
        <p:spPr>
          <a:xfrm>
            <a:off x="9900458" y="6459785"/>
            <a:ext cx="1312025" cy="365125"/>
          </a:xfrm>
        </p:spPr>
        <p:txBody>
          <a:bodyPr/>
          <a:lstStyle/>
          <a:p>
            <a:fld id="{D57F1E4F-1CFF-5643-939E-217C01CDF565}" type="slidenum">
              <a:rPr lang="en-US" smtClean="0"/>
              <a:pPr/>
              <a:t>32</a:t>
            </a:fld>
            <a:endParaRPr lang="en-US" dirty="0"/>
          </a:p>
        </p:txBody>
      </p:sp>
      <p:graphicFrame>
        <p:nvGraphicFramePr>
          <p:cNvPr id="6" name="Таблица 5">
            <a:extLst>
              <a:ext uri="{FF2B5EF4-FFF2-40B4-BE49-F238E27FC236}">
                <a16:creationId xmlns:a16="http://schemas.microsoft.com/office/drawing/2014/main" xmlns="" id="{FDA138DC-A27E-451C-A6AF-FAB96720ED33}"/>
              </a:ext>
            </a:extLst>
          </p:cNvPr>
          <p:cNvGraphicFramePr>
            <a:graphicFrameLocks noGrp="1"/>
          </p:cNvGraphicFramePr>
          <p:nvPr>
            <p:extLst>
              <p:ext uri="{D42A27DB-BD31-4B8C-83A1-F6EECF244321}">
                <p14:modId xmlns:p14="http://schemas.microsoft.com/office/powerpoint/2010/main" xmlns="" val="538256314"/>
              </p:ext>
            </p:extLst>
          </p:nvPr>
        </p:nvGraphicFramePr>
        <p:xfrm>
          <a:off x="3215680" y="2636912"/>
          <a:ext cx="5256584" cy="2495788"/>
        </p:xfrm>
        <a:graphic>
          <a:graphicData uri="http://schemas.openxmlformats.org/drawingml/2006/table">
            <a:tbl>
              <a:tblPr firstRow="1" firstCol="1" bandRow="1">
                <a:tableStyleId>{5C22544A-7EE6-4342-B048-85BDC9FD1C3A}</a:tableStyleId>
              </a:tblPr>
              <a:tblGrid>
                <a:gridCol w="1314146">
                  <a:extLst>
                    <a:ext uri="{9D8B030D-6E8A-4147-A177-3AD203B41FA5}">
                      <a16:colId xmlns:a16="http://schemas.microsoft.com/office/drawing/2014/main" xmlns="" val="2874348773"/>
                    </a:ext>
                  </a:extLst>
                </a:gridCol>
                <a:gridCol w="1314146">
                  <a:extLst>
                    <a:ext uri="{9D8B030D-6E8A-4147-A177-3AD203B41FA5}">
                      <a16:colId xmlns:a16="http://schemas.microsoft.com/office/drawing/2014/main" xmlns="" val="2304297359"/>
                    </a:ext>
                  </a:extLst>
                </a:gridCol>
                <a:gridCol w="1314146">
                  <a:extLst>
                    <a:ext uri="{9D8B030D-6E8A-4147-A177-3AD203B41FA5}">
                      <a16:colId xmlns:a16="http://schemas.microsoft.com/office/drawing/2014/main" xmlns="" val="1017943819"/>
                    </a:ext>
                  </a:extLst>
                </a:gridCol>
                <a:gridCol w="1314146">
                  <a:extLst>
                    <a:ext uri="{9D8B030D-6E8A-4147-A177-3AD203B41FA5}">
                      <a16:colId xmlns:a16="http://schemas.microsoft.com/office/drawing/2014/main" xmlns="" val="3263316805"/>
                    </a:ext>
                  </a:extLst>
                </a:gridCol>
              </a:tblGrid>
              <a:tr h="623828">
                <a:tc>
                  <a:txBody>
                    <a:bodyPr/>
                    <a:lstStyle/>
                    <a:p>
                      <a:pPr marL="457200">
                        <a:lnSpc>
                          <a:spcPct val="107000"/>
                        </a:lnSpc>
                      </a:pPr>
                      <a:r>
                        <a:rPr lang="ru-RU" sz="2000" dirty="0">
                          <a:effectLst/>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457200" algn="ctr">
                        <a:lnSpc>
                          <a:spcPct val="107000"/>
                        </a:lnSpc>
                      </a:pPr>
                      <a:r>
                        <a:rPr lang="ru-RU" sz="2000">
                          <a:effectLst/>
                        </a:rPr>
                        <a:t>а</a:t>
                      </a:r>
                      <a:r>
                        <a:rPr lang="en-US" sz="2000">
                          <a:effectLst/>
                        </a:rPr>
                        <a:t>R</a:t>
                      </a:r>
                      <a:r>
                        <a:rPr lang="en-US" sz="2000" baseline="30000">
                          <a:effectLst/>
                        </a:rPr>
                        <a:t>1</a:t>
                      </a:r>
                      <a:r>
                        <a:rPr lang="en-US" sz="2000">
                          <a:effectLst/>
                        </a:rPr>
                        <a:t>b</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457200" algn="ctr">
                        <a:lnSpc>
                          <a:spcPct val="107000"/>
                        </a:lnSpc>
                      </a:pPr>
                      <a:r>
                        <a:rPr lang="en-US" sz="2000">
                          <a:effectLst/>
                        </a:rPr>
                        <a:t>bR</a:t>
                      </a:r>
                      <a:r>
                        <a:rPr lang="en-US" sz="2000" baseline="30000">
                          <a:effectLst/>
                        </a:rPr>
                        <a:t>2</a:t>
                      </a:r>
                      <a:r>
                        <a:rPr lang="en-US" sz="2000">
                          <a:effectLst/>
                        </a:rPr>
                        <a:t>c</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457200" algn="ctr">
                        <a:lnSpc>
                          <a:spcPct val="107000"/>
                        </a:lnSpc>
                        <a:spcAft>
                          <a:spcPts val="800"/>
                        </a:spcAft>
                      </a:pPr>
                      <a:r>
                        <a:rPr lang="ru-RU" sz="2000">
                          <a:effectLst/>
                        </a:rPr>
                        <a:t>а</a:t>
                      </a:r>
                      <a:r>
                        <a:rPr lang="en-US" sz="2000">
                          <a:effectLst/>
                        </a:rPr>
                        <a:t>R</a:t>
                      </a:r>
                      <a:r>
                        <a:rPr lang="ru-RU" sz="2000" baseline="30000">
                          <a:effectLst/>
                        </a:rPr>
                        <a:t>3</a:t>
                      </a:r>
                      <a:r>
                        <a:rPr lang="ru-RU" sz="2000">
                          <a:effectLst/>
                        </a:rPr>
                        <a:t>с</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517446002"/>
                  </a:ext>
                </a:extLst>
              </a:tr>
              <a:tr h="467990">
                <a:tc>
                  <a:txBody>
                    <a:bodyPr/>
                    <a:lstStyle/>
                    <a:p>
                      <a:pPr marL="457200">
                        <a:lnSpc>
                          <a:spcPct val="107000"/>
                        </a:lnSpc>
                      </a:pPr>
                      <a:r>
                        <a:rPr lang="ru-RU" sz="2000" dirty="0">
                          <a:effectLst/>
                        </a:rPr>
                        <a:t>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457200" algn="ctr">
                        <a:lnSpc>
                          <a:spcPct val="107000"/>
                        </a:lnSpc>
                      </a:pPr>
                      <a:r>
                        <a:rPr lang="en-US" sz="2000">
                          <a:effectLst/>
                        </a:rPr>
                        <a:t>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457200" algn="ctr">
                        <a:lnSpc>
                          <a:spcPct val="107000"/>
                        </a:lnSpc>
                      </a:pPr>
                      <a:r>
                        <a:rPr lang="ru-RU" sz="2000">
                          <a:effectLst/>
                        </a:rPr>
                        <a:t>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457200" algn="ctr">
                        <a:lnSpc>
                          <a:spcPct val="107000"/>
                        </a:lnSpc>
                        <a:spcAft>
                          <a:spcPts val="800"/>
                        </a:spcAft>
                      </a:pPr>
                      <a:r>
                        <a:rPr lang="ru-RU" sz="2000" dirty="0">
                          <a:effectLst/>
                        </a:rPr>
                        <a:t>0/1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678011717"/>
                  </a:ext>
                </a:extLst>
              </a:tr>
              <a:tr h="467990">
                <a:tc>
                  <a:txBody>
                    <a:bodyPr/>
                    <a:lstStyle/>
                    <a:p>
                      <a:pPr marL="457200">
                        <a:lnSpc>
                          <a:spcPct val="107000"/>
                        </a:lnSpc>
                      </a:pPr>
                      <a:r>
                        <a:rPr lang="ru-RU" sz="2000">
                          <a:effectLst/>
                        </a:rPr>
                        <a:t>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457200" algn="ctr">
                        <a:lnSpc>
                          <a:spcPct val="107000"/>
                        </a:lnSpc>
                      </a:pPr>
                      <a:r>
                        <a:rPr lang="ru-RU" sz="2000" dirty="0">
                          <a:effectLst/>
                        </a:rPr>
                        <a:t>0</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457200" algn="ctr">
                        <a:lnSpc>
                          <a:spcPct val="107000"/>
                        </a:lnSpc>
                      </a:pPr>
                      <a:r>
                        <a:rPr lang="ru-RU" sz="2000">
                          <a:effectLst/>
                        </a:rPr>
                        <a:t>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457200" algn="ctr">
                        <a:lnSpc>
                          <a:spcPct val="107000"/>
                        </a:lnSpc>
                        <a:spcAft>
                          <a:spcPts val="800"/>
                        </a:spcAft>
                      </a:pPr>
                      <a:r>
                        <a:rPr lang="en-US" sz="2000">
                          <a:effectLst/>
                        </a:rPr>
                        <a:t>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218051"/>
                  </a:ext>
                </a:extLst>
              </a:tr>
              <a:tr h="467990">
                <a:tc>
                  <a:txBody>
                    <a:bodyPr/>
                    <a:lstStyle/>
                    <a:p>
                      <a:pPr marL="457200">
                        <a:lnSpc>
                          <a:spcPct val="107000"/>
                        </a:lnSpc>
                      </a:pPr>
                      <a:r>
                        <a:rPr lang="ru-RU" sz="2000">
                          <a:effectLst/>
                        </a:rPr>
                        <a:t>3</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457200" algn="ctr">
                        <a:lnSpc>
                          <a:spcPct val="107000"/>
                        </a:lnSpc>
                      </a:pPr>
                      <a:r>
                        <a:rPr lang="ru-RU" sz="2000">
                          <a:effectLst/>
                        </a:rPr>
                        <a:t>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457200" algn="ctr">
                        <a:lnSpc>
                          <a:spcPct val="107000"/>
                        </a:lnSpc>
                      </a:pPr>
                      <a:r>
                        <a:rPr lang="ru-RU" sz="2000">
                          <a:effectLst/>
                        </a:rPr>
                        <a:t>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457200" algn="ctr">
                        <a:lnSpc>
                          <a:spcPct val="107000"/>
                        </a:lnSpc>
                        <a:spcAft>
                          <a:spcPts val="800"/>
                        </a:spcAft>
                      </a:pPr>
                      <a:r>
                        <a:rPr lang="ru-RU" sz="2000">
                          <a:effectLst/>
                        </a:rPr>
                        <a:t>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899076418"/>
                  </a:ext>
                </a:extLst>
              </a:tr>
              <a:tr h="467990">
                <a:tc>
                  <a:txBody>
                    <a:bodyPr/>
                    <a:lstStyle/>
                    <a:p>
                      <a:pPr marL="457200">
                        <a:lnSpc>
                          <a:spcPct val="107000"/>
                        </a:lnSpc>
                      </a:pPr>
                      <a:r>
                        <a:rPr lang="ru-RU" sz="2000">
                          <a:effectLst/>
                        </a:rPr>
                        <a:t>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457200" algn="ctr">
                        <a:lnSpc>
                          <a:spcPct val="107000"/>
                        </a:lnSpc>
                      </a:pPr>
                      <a:r>
                        <a:rPr lang="ru-RU" sz="2000">
                          <a:effectLst/>
                        </a:rPr>
                        <a:t>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457200" algn="ctr">
                        <a:lnSpc>
                          <a:spcPct val="107000"/>
                        </a:lnSpc>
                      </a:pPr>
                      <a:r>
                        <a:rPr lang="ru-RU" sz="2000">
                          <a:effectLst/>
                        </a:rPr>
                        <a:t>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457200" algn="ctr">
                        <a:lnSpc>
                          <a:spcPct val="107000"/>
                        </a:lnSpc>
                        <a:spcAft>
                          <a:spcPts val="800"/>
                        </a:spcAft>
                      </a:pPr>
                      <a:r>
                        <a:rPr lang="en-US" sz="2000" dirty="0">
                          <a:effectLst/>
                        </a:rPr>
                        <a:t>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743454165"/>
                  </a:ext>
                </a:extLst>
              </a:tr>
            </a:tbl>
          </a:graphicData>
        </a:graphic>
      </p:graphicFrame>
    </p:spTree>
    <p:extLst>
      <p:ext uri="{BB962C8B-B14F-4D97-AF65-F5344CB8AC3E}">
        <p14:creationId xmlns:p14="http://schemas.microsoft.com/office/powerpoint/2010/main" xmlns="" val="420184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1097280" y="286603"/>
            <a:ext cx="10058400" cy="1450757"/>
          </a:xfrm>
          <a:noFill/>
          <a:ln w="0">
            <a:noFill/>
          </a:ln>
        </p:spPr>
        <p:txBody>
          <a:bodyPr vert="horz" lIns="0" tIns="0" rIns="0" bIns="0" rtlCol="0" anchor="b">
            <a:noAutofit/>
          </a:bodyPr>
          <a:lstStyle/>
          <a:p>
            <a:r>
              <a:rPr lang="ru-RU" dirty="0"/>
              <a:t>Инструмент системы отношений</a:t>
            </a:r>
          </a:p>
        </p:txBody>
      </p:sp>
      <p:sp>
        <p:nvSpPr>
          <p:cNvPr id="87" name="PlaceHolder 2"/>
          <p:cNvSpPr>
            <a:spLocks noGrp="1"/>
          </p:cNvSpPr>
          <p:nvPr>
            <p:ph idx="1"/>
          </p:nvPr>
        </p:nvSpPr>
        <p:spPr>
          <a:xfrm>
            <a:off x="1271464" y="1845734"/>
            <a:ext cx="9884216" cy="4023360"/>
          </a:xfrm>
          <a:noFill/>
          <a:ln w="0">
            <a:noFill/>
          </a:ln>
        </p:spPr>
        <p:txBody>
          <a:bodyPr vert="horz" lIns="0" tIns="0" rIns="0" bIns="0" rtlCol="0" anchor="t">
            <a:noAutofit/>
          </a:bodyPr>
          <a:lstStyle/>
          <a:p>
            <a:pPr marL="0" indent="0">
              <a:buNone/>
            </a:pPr>
            <a:r>
              <a:rPr lang="ru-RU" dirty="0"/>
              <a:t>Для отношений равно и не равно мы имели</a:t>
            </a:r>
          </a:p>
          <a:p>
            <a:pPr marL="360000" indent="-360000">
              <a:buFont typeface="Wingdings" panose="05000000000000000000" pitchFamily="2" charset="2"/>
              <a:buChar char="q"/>
            </a:pPr>
            <a:r>
              <a:rPr lang="ru-RU" dirty="0"/>
              <a:t>Логическое определение отношений</a:t>
            </a:r>
          </a:p>
          <a:p>
            <a:pPr marL="360000" indent="-360000">
              <a:buFont typeface="Wingdings" panose="05000000000000000000" pitchFamily="2" charset="2"/>
              <a:buChar char="q"/>
            </a:pPr>
            <a:r>
              <a:rPr lang="ru-RU" dirty="0"/>
              <a:t>Лингвистическое</a:t>
            </a:r>
          </a:p>
          <a:p>
            <a:pPr marL="360000" indent="-360000">
              <a:buFont typeface="Wingdings" panose="05000000000000000000" pitchFamily="2" charset="2"/>
              <a:buChar char="q"/>
            </a:pPr>
            <a:r>
              <a:rPr lang="ru-RU" dirty="0"/>
              <a:t>Графическое</a:t>
            </a:r>
          </a:p>
          <a:p>
            <a:pPr marL="360000" indent="-360000">
              <a:buFont typeface="Wingdings" panose="05000000000000000000" pitchFamily="2" charset="2"/>
              <a:buChar char="q"/>
            </a:pPr>
            <a:r>
              <a:rPr lang="ru-RU" dirty="0"/>
              <a:t>Матричное</a:t>
            </a:r>
          </a:p>
          <a:p>
            <a:pPr marL="360000" indent="-360000">
              <a:buFont typeface="Wingdings" panose="05000000000000000000" pitchFamily="2" charset="2"/>
              <a:buChar char="q"/>
            </a:pPr>
            <a:r>
              <a:rPr lang="ru-RU" dirty="0"/>
              <a:t>Операционное</a:t>
            </a:r>
          </a:p>
        </p:txBody>
      </p:sp>
      <p:sp>
        <p:nvSpPr>
          <p:cNvPr id="4" name="Номер слайда 3">
            <a:extLst>
              <a:ext uri="{FF2B5EF4-FFF2-40B4-BE49-F238E27FC236}">
                <a16:creationId xmlns:a16="http://schemas.microsoft.com/office/drawing/2014/main" xmlns="" id="{78F18147-151E-53E9-5B57-18FDE774FA22}"/>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33</a:t>
            </a:fld>
            <a:endParaRPr lang="ru-R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E5069F-9F6E-4D87-8712-047DD9841FCB}"/>
              </a:ext>
            </a:extLst>
          </p:cNvPr>
          <p:cNvSpPr>
            <a:spLocks noGrp="1"/>
          </p:cNvSpPr>
          <p:nvPr>
            <p:ph type="title"/>
          </p:nvPr>
        </p:nvSpPr>
        <p:spPr>
          <a:xfrm>
            <a:off x="1097280" y="286603"/>
            <a:ext cx="10058400" cy="1450757"/>
          </a:xfrm>
        </p:spPr>
        <p:txBody>
          <a:bodyPr/>
          <a:lstStyle/>
          <a:p>
            <a:r>
              <a:rPr lang="ru-RU"/>
              <a:t>Общие формулы для подсчета</a:t>
            </a:r>
            <a:endParaRPr lang="ru-RU" dirty="0"/>
          </a:p>
        </p:txBody>
      </p:sp>
      <p:sp>
        <p:nvSpPr>
          <p:cNvPr id="3" name="Объект 2">
            <a:extLst>
              <a:ext uri="{FF2B5EF4-FFF2-40B4-BE49-F238E27FC236}">
                <a16:creationId xmlns:a16="http://schemas.microsoft.com/office/drawing/2014/main" xmlns="" id="{BC028BF4-3066-4C60-A10A-09A4E8B3AEE9}"/>
              </a:ext>
            </a:extLst>
          </p:cNvPr>
          <p:cNvSpPr>
            <a:spLocks noGrp="1"/>
          </p:cNvSpPr>
          <p:nvPr>
            <p:ph idx="1"/>
          </p:nvPr>
        </p:nvSpPr>
        <p:spPr>
          <a:xfrm>
            <a:off x="1097280" y="1845734"/>
            <a:ext cx="10058400" cy="4023360"/>
          </a:xfrm>
        </p:spPr>
        <p:txBody>
          <a:bodyPr/>
          <a:lstStyle/>
          <a:p>
            <a:pPr indent="450215">
              <a:lnSpc>
                <a:spcPct val="106000"/>
              </a:lnSpc>
              <a:spcAft>
                <a:spcPts val="800"/>
              </a:spcAft>
            </a:pPr>
            <a:r>
              <a:rPr lang="ru-RU" sz="2000" dirty="0">
                <a:ea typeface="Calibri" panose="020F0502020204030204" pitchFamily="34" charset="0"/>
                <a:cs typeface="Times New Roman" panose="02020603050405020304" pitchFamily="18" charset="0"/>
              </a:rPr>
              <a:t>Общая формула для </a:t>
            </a:r>
            <a:r>
              <a:rPr lang="en-US" sz="2000" b="1" dirty="0">
                <a:ea typeface="Calibri" panose="020F0502020204030204" pitchFamily="34" charset="0"/>
                <a:cs typeface="Times New Roman" panose="02020603050405020304" pitchFamily="18" charset="0"/>
              </a:rPr>
              <a:t>N</a:t>
            </a:r>
            <a:r>
              <a:rPr lang="ru-RU" sz="2000" b="1" baseline="-25000" dirty="0">
                <a:ea typeface="Calibri" panose="020F0502020204030204" pitchFamily="34" charset="0"/>
                <a:cs typeface="Times New Roman" panose="02020603050405020304" pitchFamily="18" charset="0"/>
              </a:rPr>
              <a:t>2</a:t>
            </a:r>
            <a:r>
              <a:rPr lang="ru-RU" sz="2000" b="1" dirty="0">
                <a:ea typeface="Calibri" panose="020F0502020204030204" pitchFamily="34" charset="0"/>
                <a:cs typeface="Times New Roman" panose="02020603050405020304" pitchFamily="18" charset="0"/>
              </a:rPr>
              <a:t>(</a:t>
            </a:r>
            <a:r>
              <a:rPr lang="en-US" sz="2000" b="1" dirty="0">
                <a:ea typeface="Calibri" panose="020F0502020204030204" pitchFamily="34" charset="0"/>
                <a:cs typeface="Times New Roman" panose="02020603050405020304" pitchFamily="18" charset="0"/>
              </a:rPr>
              <a:t>n</a:t>
            </a:r>
            <a:r>
              <a:rPr lang="en-US" sz="2000" b="1" baseline="-25000" dirty="0">
                <a:ea typeface="Calibri" panose="020F0502020204030204" pitchFamily="34" charset="0"/>
                <a:cs typeface="Times New Roman" panose="02020603050405020304" pitchFamily="18" charset="0"/>
              </a:rPr>
              <a:t> </a:t>
            </a:r>
            <a:r>
              <a:rPr lang="ru-RU" sz="2000" b="1" dirty="0">
                <a:ea typeface="Calibri" panose="020F0502020204030204" pitchFamily="34" charset="0"/>
                <a:cs typeface="Times New Roman" panose="02020603050405020304" pitchFamily="18" charset="0"/>
              </a:rPr>
              <a:t>), где </a:t>
            </a:r>
            <a:r>
              <a:rPr lang="ru-RU" sz="1400" b="1" dirty="0">
                <a:ea typeface="Calibri" panose="020F0502020204030204" pitchFamily="34" charset="0"/>
              </a:rPr>
              <a:t>(= ≠) </a:t>
            </a:r>
          </a:p>
          <a:p>
            <a:pPr indent="0" algn="ctr">
              <a:lnSpc>
                <a:spcPct val="106000"/>
              </a:lnSpc>
              <a:spcAft>
                <a:spcPts val="800"/>
              </a:spcAft>
              <a:buNone/>
            </a:pPr>
            <a:r>
              <a:rPr lang="ru-RU" sz="2000" b="1" dirty="0">
                <a:ea typeface="Calibri" panose="020F0502020204030204" pitchFamily="34" charset="0"/>
                <a:cs typeface="Times New Roman" panose="02020603050405020304" pitchFamily="18" charset="0"/>
                <a:sym typeface="Symbol" panose="05050102010706020507" pitchFamily="18" charset="2"/>
              </a:rPr>
              <a:t></a:t>
            </a:r>
            <a:r>
              <a:rPr lang="en-US" sz="2000" b="1" baseline="30000" dirty="0">
                <a:ea typeface="Calibri" panose="020F0502020204030204" pitchFamily="34" charset="0"/>
                <a:cs typeface="Times New Roman" panose="02020603050405020304" pitchFamily="18" charset="0"/>
              </a:rPr>
              <a:t>n</a:t>
            </a:r>
            <a:r>
              <a:rPr lang="en-US" sz="2000" b="1" baseline="-25000" dirty="0">
                <a:ea typeface="Calibri" panose="020F0502020204030204" pitchFamily="34" charset="0"/>
                <a:cs typeface="Times New Roman" panose="02020603050405020304" pitchFamily="18" charset="0"/>
              </a:rPr>
              <a:t>m  </a:t>
            </a:r>
            <a:r>
              <a:rPr lang="en-US" sz="2000" b="1" dirty="0">
                <a:ea typeface="Calibri" panose="020F0502020204030204" pitchFamily="34" charset="0"/>
                <a:cs typeface="Times New Roman" panose="02020603050405020304" pitchFamily="18" charset="0"/>
              </a:rPr>
              <a:t>= </a:t>
            </a:r>
            <a:r>
              <a:rPr lang="ru-RU" sz="2000" b="1" dirty="0">
                <a:ea typeface="Calibri" panose="020F0502020204030204" pitchFamily="34" charset="0"/>
                <a:cs typeface="Times New Roman" panose="02020603050405020304" pitchFamily="18" charset="0"/>
                <a:sym typeface="Symbol" panose="05050102010706020507" pitchFamily="18" charset="2"/>
              </a:rPr>
              <a:t></a:t>
            </a:r>
            <a:r>
              <a:rPr lang="en-US" sz="2000" b="1" baseline="30000" dirty="0">
                <a:ea typeface="Calibri" panose="020F0502020204030204" pitchFamily="34" charset="0"/>
                <a:cs typeface="Times New Roman" panose="02020603050405020304" pitchFamily="18" charset="0"/>
              </a:rPr>
              <a:t>n-1</a:t>
            </a:r>
            <a:r>
              <a:rPr lang="en-US" sz="2000" b="1" baseline="-25000" dirty="0">
                <a:ea typeface="Calibri" panose="020F0502020204030204" pitchFamily="34" charset="0"/>
                <a:cs typeface="Times New Roman" panose="02020603050405020304" pitchFamily="18" charset="0"/>
              </a:rPr>
              <a:t>m-1 </a:t>
            </a:r>
            <a:r>
              <a:rPr lang="en-US" sz="2000" b="1" dirty="0">
                <a:ea typeface="Calibri" panose="020F0502020204030204" pitchFamily="34" charset="0"/>
                <a:cs typeface="Times New Roman" panose="02020603050405020304" pitchFamily="18" charset="0"/>
              </a:rPr>
              <a:t>+ m* </a:t>
            </a:r>
            <a:r>
              <a:rPr lang="ru-RU" sz="2000" b="1" dirty="0">
                <a:ea typeface="Calibri" panose="020F0502020204030204" pitchFamily="34" charset="0"/>
                <a:cs typeface="Times New Roman" panose="02020603050405020304" pitchFamily="18" charset="0"/>
                <a:sym typeface="Symbol" panose="05050102010706020507" pitchFamily="18" charset="2"/>
              </a:rPr>
              <a:t></a:t>
            </a:r>
            <a:r>
              <a:rPr lang="en-US" sz="2000" b="1" baseline="30000" dirty="0">
                <a:ea typeface="Calibri" panose="020F0502020204030204" pitchFamily="34" charset="0"/>
                <a:cs typeface="Times New Roman" panose="02020603050405020304" pitchFamily="18" charset="0"/>
              </a:rPr>
              <a:t>n-1</a:t>
            </a:r>
            <a:r>
              <a:rPr lang="en-US" sz="2000" b="1" baseline="-25000" dirty="0">
                <a:ea typeface="Calibri" panose="020F0502020204030204" pitchFamily="34" charset="0"/>
                <a:cs typeface="Times New Roman" panose="02020603050405020304" pitchFamily="18" charset="0"/>
              </a:rPr>
              <a:t>m</a:t>
            </a:r>
            <a:r>
              <a:rPr lang="en-US" sz="2000" b="1" dirty="0">
                <a:ea typeface="Calibri" panose="020F0502020204030204" pitchFamily="34" charset="0"/>
                <a:cs typeface="Times New Roman" panose="02020603050405020304" pitchFamily="18" charset="0"/>
              </a:rPr>
              <a:t> </a:t>
            </a:r>
            <a:endParaRPr lang="ru-RU" sz="2000" dirty="0">
              <a:ea typeface="Calibri" panose="020F0502020204030204" pitchFamily="34" charset="0"/>
              <a:cs typeface="Times New Roman" panose="02020603050405020304" pitchFamily="18" charset="0"/>
            </a:endParaRPr>
          </a:p>
          <a:p>
            <a:pPr indent="0" algn="ctr">
              <a:lnSpc>
                <a:spcPct val="106000"/>
              </a:lnSpc>
              <a:spcAft>
                <a:spcPts val="800"/>
              </a:spcAft>
              <a:buNone/>
            </a:pPr>
            <a:r>
              <a:rPr lang="en-US" sz="2000" b="1" dirty="0">
                <a:ea typeface="Calibri" panose="020F0502020204030204" pitchFamily="34" charset="0"/>
                <a:cs typeface="Times New Roman" panose="02020603050405020304" pitchFamily="18" charset="0"/>
              </a:rPr>
              <a:t>N</a:t>
            </a:r>
            <a:r>
              <a:rPr lang="ru-RU" sz="2000" b="1" baseline="30000" dirty="0">
                <a:ea typeface="Calibri" panose="020F0502020204030204" pitchFamily="34" charset="0"/>
                <a:cs typeface="Times New Roman" panose="02020603050405020304" pitchFamily="18" charset="0"/>
              </a:rPr>
              <a:t>2</a:t>
            </a:r>
            <a:r>
              <a:rPr lang="en-US" sz="2000" b="1" baseline="-25000" dirty="0">
                <a:ea typeface="Calibri" panose="020F0502020204030204" pitchFamily="34" charset="0"/>
                <a:cs typeface="Times New Roman" panose="02020603050405020304" pitchFamily="18" charset="0"/>
              </a:rPr>
              <a:t>n</a:t>
            </a:r>
            <a:r>
              <a:rPr lang="ru-RU" sz="2000" b="1" dirty="0">
                <a:ea typeface="Calibri" panose="020F0502020204030204" pitchFamily="34" charset="0"/>
                <a:cs typeface="Times New Roman" panose="02020603050405020304" pitchFamily="18" charset="0"/>
              </a:rPr>
              <a:t>=</a:t>
            </a:r>
            <a:r>
              <a:rPr lang="en-US" sz="2000" b="1" dirty="0">
                <a:ea typeface="Calibri" panose="020F0502020204030204" pitchFamily="34" charset="0"/>
                <a:cs typeface="Times New Roman" panose="02020603050405020304" pitchFamily="18" charset="0"/>
              </a:rPr>
              <a:t>n</a:t>
            </a:r>
            <a:r>
              <a:rPr lang="ru-RU" sz="2000" b="1" dirty="0">
                <a:ea typeface="Calibri" panose="020F0502020204030204" pitchFamily="34" charset="0"/>
                <a:cs typeface="Times New Roman" panose="02020603050405020304" pitchFamily="18" charset="0"/>
              </a:rPr>
              <a:t>*</a:t>
            </a:r>
            <a:r>
              <a:rPr lang="ru-RU" sz="2000" b="1" dirty="0">
                <a:ea typeface="Calibri" panose="020F0502020204030204" pitchFamily="34" charset="0"/>
                <a:cs typeface="Times New Roman" panose="02020603050405020304" pitchFamily="18" charset="0"/>
                <a:sym typeface="Symbol" panose="05050102010706020507" pitchFamily="18" charset="2"/>
              </a:rPr>
              <a:t></a:t>
            </a:r>
            <a:r>
              <a:rPr lang="en-US" sz="2000" b="1" baseline="30000" dirty="0">
                <a:ea typeface="Calibri" panose="020F0502020204030204" pitchFamily="34" charset="0"/>
                <a:cs typeface="Times New Roman" panose="02020603050405020304" pitchFamily="18" charset="0"/>
              </a:rPr>
              <a:t>n</a:t>
            </a:r>
            <a:r>
              <a:rPr lang="ru-RU" sz="2000" b="1" baseline="-25000" dirty="0">
                <a:ea typeface="Calibri" panose="020F0502020204030204" pitchFamily="34" charset="0"/>
                <a:cs typeface="Times New Roman" panose="02020603050405020304" pitchFamily="18" charset="0"/>
              </a:rPr>
              <a:t>1 </a:t>
            </a:r>
            <a:r>
              <a:rPr lang="ru-RU" sz="2000" b="1" dirty="0">
                <a:ea typeface="Calibri" panose="020F0502020204030204" pitchFamily="34" charset="0"/>
                <a:cs typeface="Times New Roman" panose="02020603050405020304" pitchFamily="18" charset="0"/>
              </a:rPr>
              <a:t>+</a:t>
            </a:r>
            <a:r>
              <a:rPr lang="ru-RU" sz="2000" b="1" baseline="-25000" dirty="0">
                <a:ea typeface="Calibri" panose="020F0502020204030204" pitchFamily="34" charset="0"/>
                <a:cs typeface="Times New Roman" panose="02020603050405020304" pitchFamily="18" charset="0"/>
              </a:rPr>
              <a:t> </a:t>
            </a:r>
            <a:r>
              <a:rPr lang="ru-RU" sz="2000" b="1" dirty="0">
                <a:ea typeface="Calibri" panose="020F0502020204030204" pitchFamily="34" charset="0"/>
                <a:cs typeface="Times New Roman" panose="02020603050405020304" pitchFamily="18" charset="0"/>
              </a:rPr>
              <a:t>(</a:t>
            </a:r>
            <a:r>
              <a:rPr lang="en-US" sz="2000" b="1" dirty="0">
                <a:ea typeface="Calibri" panose="020F0502020204030204" pitchFamily="34" charset="0"/>
                <a:cs typeface="Times New Roman" panose="02020603050405020304" pitchFamily="18" charset="0"/>
              </a:rPr>
              <a:t>n</a:t>
            </a:r>
            <a:r>
              <a:rPr lang="ru-RU" sz="2000" b="1" dirty="0">
                <a:ea typeface="Calibri" panose="020F0502020204030204" pitchFamily="34" charset="0"/>
                <a:cs typeface="Times New Roman" panose="02020603050405020304" pitchFamily="18" charset="0"/>
              </a:rPr>
              <a:t>-1)*</a:t>
            </a:r>
            <a:r>
              <a:rPr lang="ru-RU" sz="2000" b="1" dirty="0">
                <a:ea typeface="Calibri" panose="020F0502020204030204" pitchFamily="34" charset="0"/>
                <a:cs typeface="Times New Roman" panose="02020603050405020304" pitchFamily="18" charset="0"/>
                <a:sym typeface="Symbol" panose="05050102010706020507" pitchFamily="18" charset="2"/>
              </a:rPr>
              <a:t></a:t>
            </a:r>
            <a:r>
              <a:rPr lang="en-US" sz="2000" b="1" baseline="30000" dirty="0">
                <a:ea typeface="Calibri" panose="020F0502020204030204" pitchFamily="34" charset="0"/>
                <a:cs typeface="Times New Roman" panose="02020603050405020304" pitchFamily="18" charset="0"/>
              </a:rPr>
              <a:t>n</a:t>
            </a:r>
            <a:r>
              <a:rPr lang="ru-RU" sz="2000" b="1" baseline="-25000" dirty="0">
                <a:ea typeface="Calibri" panose="020F0502020204030204" pitchFamily="34" charset="0"/>
                <a:cs typeface="Times New Roman" panose="02020603050405020304" pitchFamily="18" charset="0"/>
              </a:rPr>
              <a:t>2 </a:t>
            </a:r>
            <a:r>
              <a:rPr lang="ru-RU" sz="2000" b="1" dirty="0">
                <a:ea typeface="Calibri" panose="020F0502020204030204" pitchFamily="34" charset="0"/>
                <a:cs typeface="Times New Roman" panose="02020603050405020304" pitchFamily="18" charset="0"/>
              </a:rPr>
              <a:t>+ ….+1*</a:t>
            </a:r>
            <a:r>
              <a:rPr lang="ru-RU" sz="2000" b="1" dirty="0">
                <a:ea typeface="Calibri" panose="020F0502020204030204" pitchFamily="34" charset="0"/>
                <a:cs typeface="Times New Roman" panose="02020603050405020304" pitchFamily="18" charset="0"/>
                <a:sym typeface="Symbol" panose="05050102010706020507" pitchFamily="18" charset="2"/>
              </a:rPr>
              <a:t></a:t>
            </a:r>
            <a:r>
              <a:rPr lang="en-US" sz="2000" b="1" baseline="30000" dirty="0" err="1">
                <a:ea typeface="Calibri" panose="020F0502020204030204" pitchFamily="34" charset="0"/>
                <a:cs typeface="Times New Roman" panose="02020603050405020304" pitchFamily="18" charset="0"/>
              </a:rPr>
              <a:t>n</a:t>
            </a:r>
            <a:r>
              <a:rPr lang="en-US" sz="2000" b="1" baseline="-25000" dirty="0" err="1">
                <a:ea typeface="Calibri" panose="020F0502020204030204" pitchFamily="34" charset="0"/>
                <a:cs typeface="Times New Roman" panose="02020603050405020304" pitchFamily="18" charset="0"/>
              </a:rPr>
              <a:t>n</a:t>
            </a:r>
            <a:endParaRPr lang="ru-RU" sz="2000" dirty="0">
              <a:ea typeface="Calibri" panose="020F0502020204030204" pitchFamily="34" charset="0"/>
              <a:cs typeface="Times New Roman" panose="02020603050405020304" pitchFamily="18" charset="0"/>
            </a:endParaRPr>
          </a:p>
          <a:p>
            <a:pPr indent="450215">
              <a:lnSpc>
                <a:spcPct val="106000"/>
              </a:lnSpc>
              <a:spcAft>
                <a:spcPts val="800"/>
              </a:spcAft>
            </a:pPr>
            <a:r>
              <a:rPr lang="ru-RU" sz="2000" dirty="0">
                <a:ea typeface="Calibri" panose="020F0502020204030204" pitchFamily="34" charset="0"/>
                <a:cs typeface="Times New Roman" panose="02020603050405020304" pitchFamily="18" charset="0"/>
              </a:rPr>
              <a:t>Общая формула для </a:t>
            </a:r>
            <a:r>
              <a:rPr lang="en-US" sz="2000" b="1" dirty="0">
                <a:ea typeface="Calibri" panose="020F0502020204030204" pitchFamily="34" charset="0"/>
                <a:cs typeface="Times New Roman" panose="02020603050405020304" pitchFamily="18" charset="0"/>
              </a:rPr>
              <a:t>N</a:t>
            </a:r>
            <a:r>
              <a:rPr lang="ru-RU" sz="2000" b="1" baseline="-25000" dirty="0">
                <a:ea typeface="Calibri" panose="020F0502020204030204" pitchFamily="34" charset="0"/>
                <a:cs typeface="Times New Roman" panose="02020603050405020304" pitchFamily="18" charset="0"/>
              </a:rPr>
              <a:t>3</a:t>
            </a:r>
            <a:r>
              <a:rPr lang="ru-RU" sz="2000" b="1" dirty="0">
                <a:ea typeface="Calibri" panose="020F0502020204030204" pitchFamily="34" charset="0"/>
                <a:cs typeface="Times New Roman" panose="02020603050405020304" pitchFamily="18" charset="0"/>
              </a:rPr>
              <a:t>(</a:t>
            </a:r>
            <a:r>
              <a:rPr lang="en-US" sz="2000" b="1" dirty="0">
                <a:ea typeface="Calibri" panose="020F0502020204030204" pitchFamily="34" charset="0"/>
                <a:cs typeface="Times New Roman" panose="02020603050405020304" pitchFamily="18" charset="0"/>
              </a:rPr>
              <a:t>n</a:t>
            </a:r>
            <a:r>
              <a:rPr lang="en-US" sz="2000" b="1" baseline="-25000" dirty="0">
                <a:ea typeface="Calibri" panose="020F0502020204030204" pitchFamily="34" charset="0"/>
                <a:cs typeface="Times New Roman" panose="02020603050405020304" pitchFamily="18" charset="0"/>
              </a:rPr>
              <a:t> </a:t>
            </a:r>
            <a:r>
              <a:rPr lang="ru-RU" sz="2000" b="1" dirty="0">
                <a:ea typeface="Calibri" panose="020F0502020204030204" pitchFamily="34" charset="0"/>
                <a:cs typeface="Times New Roman" panose="02020603050405020304" pitchFamily="18" charset="0"/>
              </a:rPr>
              <a:t>), где </a:t>
            </a:r>
            <a:r>
              <a:rPr lang="ru-RU" sz="2000" b="1" baseline="-25000" dirty="0">
                <a:ea typeface="Calibri" panose="020F0502020204030204" pitchFamily="34" charset="0"/>
                <a:cs typeface="Times New Roman" panose="02020603050405020304" pitchFamily="18" charset="0"/>
              </a:rPr>
              <a:t> </a:t>
            </a:r>
            <a:r>
              <a:rPr lang="ru-RU" sz="2000" b="1" dirty="0">
                <a:ea typeface="Calibri" panose="020F0502020204030204" pitchFamily="34" charset="0"/>
                <a:cs typeface="Times New Roman" panose="02020603050405020304" pitchFamily="18" charset="0"/>
              </a:rPr>
              <a:t>(&gt; &lt; =)</a:t>
            </a:r>
            <a:endParaRPr lang="ru-RU" sz="2000" dirty="0">
              <a:ea typeface="Calibri" panose="020F0502020204030204" pitchFamily="34" charset="0"/>
              <a:cs typeface="Times New Roman" panose="02020603050405020304" pitchFamily="18" charset="0"/>
            </a:endParaRPr>
          </a:p>
          <a:p>
            <a:pPr indent="0" algn="ctr">
              <a:lnSpc>
                <a:spcPct val="106000"/>
              </a:lnSpc>
              <a:spcAft>
                <a:spcPts val="800"/>
              </a:spcAft>
              <a:buNone/>
            </a:pPr>
            <a:r>
              <a:rPr lang="ru-RU" sz="2000" b="1" dirty="0">
                <a:ea typeface="Calibri" panose="020F0502020204030204" pitchFamily="34" charset="0"/>
                <a:cs typeface="Times New Roman" panose="02020603050405020304" pitchFamily="18" charset="0"/>
                <a:sym typeface="Symbol" panose="05050102010706020507" pitchFamily="18" charset="2"/>
              </a:rPr>
              <a:t></a:t>
            </a:r>
            <a:r>
              <a:rPr lang="en-US" sz="2000" b="1" baseline="30000" dirty="0">
                <a:ea typeface="Calibri" panose="020F0502020204030204" pitchFamily="34" charset="0"/>
                <a:cs typeface="Times New Roman" panose="02020603050405020304" pitchFamily="18" charset="0"/>
              </a:rPr>
              <a:t>n</a:t>
            </a:r>
            <a:r>
              <a:rPr lang="en-US" sz="2000" b="1" baseline="-25000" dirty="0">
                <a:ea typeface="Calibri" panose="020F0502020204030204" pitchFamily="34" charset="0"/>
                <a:cs typeface="Times New Roman" panose="02020603050405020304" pitchFamily="18" charset="0"/>
              </a:rPr>
              <a:t>m  </a:t>
            </a:r>
            <a:r>
              <a:rPr lang="en-US" sz="2000" b="1" dirty="0">
                <a:ea typeface="Calibri" panose="020F0502020204030204" pitchFamily="34" charset="0"/>
                <a:cs typeface="Times New Roman" panose="02020603050405020304" pitchFamily="18" charset="0"/>
              </a:rPr>
              <a:t>=m*( </a:t>
            </a:r>
            <a:r>
              <a:rPr lang="ru-RU" sz="2000" b="1" dirty="0">
                <a:ea typeface="Calibri" panose="020F0502020204030204" pitchFamily="34" charset="0"/>
                <a:cs typeface="Times New Roman" panose="02020603050405020304" pitchFamily="18" charset="0"/>
                <a:sym typeface="Symbol" panose="05050102010706020507" pitchFamily="18" charset="2"/>
              </a:rPr>
              <a:t></a:t>
            </a:r>
            <a:r>
              <a:rPr lang="en-US" sz="2000" b="1" baseline="30000" dirty="0">
                <a:ea typeface="Calibri" panose="020F0502020204030204" pitchFamily="34" charset="0"/>
                <a:cs typeface="Times New Roman" panose="02020603050405020304" pitchFamily="18" charset="0"/>
              </a:rPr>
              <a:t>n-1</a:t>
            </a:r>
            <a:r>
              <a:rPr lang="en-US" sz="2000" b="1" baseline="-25000" dirty="0">
                <a:ea typeface="Calibri" panose="020F0502020204030204" pitchFamily="34" charset="0"/>
                <a:cs typeface="Times New Roman" panose="02020603050405020304" pitchFamily="18" charset="0"/>
              </a:rPr>
              <a:t>m-1</a:t>
            </a:r>
            <a:r>
              <a:rPr lang="en-US" sz="2000" b="1" dirty="0">
                <a:ea typeface="Calibri" panose="020F0502020204030204" pitchFamily="34" charset="0"/>
                <a:cs typeface="Times New Roman" panose="02020603050405020304" pitchFamily="18" charset="0"/>
              </a:rPr>
              <a:t> + </a:t>
            </a:r>
            <a:r>
              <a:rPr lang="ru-RU" sz="2000" b="1" dirty="0">
                <a:ea typeface="Calibri" panose="020F0502020204030204" pitchFamily="34" charset="0"/>
                <a:cs typeface="Times New Roman" panose="02020603050405020304" pitchFamily="18" charset="0"/>
                <a:sym typeface="Symbol" panose="05050102010706020507" pitchFamily="18" charset="2"/>
              </a:rPr>
              <a:t></a:t>
            </a:r>
            <a:r>
              <a:rPr lang="en-US" sz="2000" b="1" baseline="30000" dirty="0">
                <a:ea typeface="Calibri" panose="020F0502020204030204" pitchFamily="34" charset="0"/>
                <a:cs typeface="Times New Roman" panose="02020603050405020304" pitchFamily="18" charset="0"/>
              </a:rPr>
              <a:t>n-1</a:t>
            </a:r>
            <a:r>
              <a:rPr lang="en-US" sz="2000" b="1" baseline="-25000" dirty="0">
                <a:ea typeface="Calibri" panose="020F0502020204030204" pitchFamily="34" charset="0"/>
                <a:cs typeface="Times New Roman" panose="02020603050405020304" pitchFamily="18" charset="0"/>
              </a:rPr>
              <a:t>m</a:t>
            </a:r>
            <a:r>
              <a:rPr lang="en-US" sz="2000" b="1" dirty="0">
                <a:ea typeface="Calibri" panose="020F0502020204030204" pitchFamily="34" charset="0"/>
                <a:cs typeface="Times New Roman" panose="02020603050405020304" pitchFamily="18" charset="0"/>
              </a:rPr>
              <a:t>)</a:t>
            </a:r>
            <a:endParaRPr lang="ru-RU" sz="2000" dirty="0">
              <a:ea typeface="Calibri" panose="020F0502020204030204" pitchFamily="34" charset="0"/>
              <a:cs typeface="Times New Roman" panose="02020603050405020304" pitchFamily="18" charset="0"/>
            </a:endParaRPr>
          </a:p>
          <a:p>
            <a:pPr indent="0" algn="ctr">
              <a:lnSpc>
                <a:spcPct val="106000"/>
              </a:lnSpc>
              <a:spcAft>
                <a:spcPts val="800"/>
              </a:spcAft>
              <a:buNone/>
            </a:pPr>
            <a:r>
              <a:rPr lang="en-US" sz="2000" b="1" dirty="0">
                <a:ea typeface="Calibri" panose="020F0502020204030204" pitchFamily="34" charset="0"/>
                <a:cs typeface="Times New Roman" panose="02020603050405020304" pitchFamily="18" charset="0"/>
              </a:rPr>
              <a:t>N</a:t>
            </a:r>
            <a:r>
              <a:rPr lang="en-US" sz="2000" b="1" baseline="30000" dirty="0">
                <a:ea typeface="Calibri" panose="020F0502020204030204" pitchFamily="34" charset="0"/>
                <a:cs typeface="Times New Roman" panose="02020603050405020304" pitchFamily="18" charset="0"/>
              </a:rPr>
              <a:t>3</a:t>
            </a:r>
            <a:r>
              <a:rPr lang="en-US" sz="2000" b="1" baseline="-25000" dirty="0">
                <a:ea typeface="Calibri" panose="020F0502020204030204" pitchFamily="34" charset="0"/>
                <a:cs typeface="Times New Roman" panose="02020603050405020304" pitchFamily="18" charset="0"/>
              </a:rPr>
              <a:t>n </a:t>
            </a:r>
            <a:r>
              <a:rPr lang="en-US" sz="2000" b="1" dirty="0">
                <a:ea typeface="Calibri" panose="020F0502020204030204" pitchFamily="34" charset="0"/>
                <a:cs typeface="Times New Roman" panose="02020603050405020304" pitchFamily="18" charset="0"/>
              </a:rPr>
              <a:t>=(2 n-1)*</a:t>
            </a:r>
            <a:r>
              <a:rPr lang="ru-RU" sz="2000" b="1" dirty="0">
                <a:ea typeface="Calibri" panose="020F0502020204030204" pitchFamily="34" charset="0"/>
                <a:cs typeface="Times New Roman" panose="02020603050405020304" pitchFamily="18" charset="0"/>
                <a:sym typeface="Symbol" panose="05050102010706020507" pitchFamily="18" charset="2"/>
              </a:rPr>
              <a:t></a:t>
            </a:r>
            <a:r>
              <a:rPr lang="en-US" sz="2000" b="1" baseline="30000" dirty="0">
                <a:ea typeface="Calibri" panose="020F0502020204030204" pitchFamily="34" charset="0"/>
                <a:cs typeface="Times New Roman" panose="02020603050405020304" pitchFamily="18" charset="0"/>
              </a:rPr>
              <a:t>n</a:t>
            </a:r>
            <a:r>
              <a:rPr lang="en-US" sz="2000" b="1" baseline="-25000" dirty="0">
                <a:ea typeface="Calibri" panose="020F0502020204030204" pitchFamily="34" charset="0"/>
                <a:cs typeface="Times New Roman" panose="02020603050405020304" pitchFamily="18" charset="0"/>
              </a:rPr>
              <a:t>1</a:t>
            </a:r>
            <a:r>
              <a:rPr lang="en-US" sz="2000" b="1" dirty="0">
                <a:ea typeface="Calibri" panose="020F0502020204030204" pitchFamily="34" charset="0"/>
                <a:cs typeface="Times New Roman" panose="02020603050405020304" pitchFamily="18" charset="0"/>
              </a:rPr>
              <a:t>+[2(n-1)-1]*</a:t>
            </a:r>
            <a:r>
              <a:rPr lang="ru-RU" sz="2000" b="1" dirty="0">
                <a:ea typeface="Calibri" panose="020F0502020204030204" pitchFamily="34" charset="0"/>
                <a:cs typeface="Times New Roman" panose="02020603050405020304" pitchFamily="18" charset="0"/>
                <a:sym typeface="Symbol" panose="05050102010706020507" pitchFamily="18" charset="2"/>
              </a:rPr>
              <a:t></a:t>
            </a:r>
            <a:r>
              <a:rPr lang="en-US" sz="2000" b="1" baseline="30000" dirty="0">
                <a:ea typeface="Calibri" panose="020F0502020204030204" pitchFamily="34" charset="0"/>
                <a:cs typeface="Times New Roman" panose="02020603050405020304" pitchFamily="18" charset="0"/>
              </a:rPr>
              <a:t>n</a:t>
            </a:r>
            <a:r>
              <a:rPr lang="en-US" sz="2000" b="1" baseline="-25000" dirty="0">
                <a:ea typeface="Calibri" panose="020F0502020204030204" pitchFamily="34" charset="0"/>
                <a:cs typeface="Times New Roman" panose="02020603050405020304" pitchFamily="18" charset="0"/>
              </a:rPr>
              <a:t>2 </a:t>
            </a:r>
            <a:r>
              <a:rPr lang="en-US" sz="2000" b="1" dirty="0">
                <a:ea typeface="Calibri" panose="020F0502020204030204" pitchFamily="34" charset="0"/>
                <a:cs typeface="Times New Roman" panose="02020603050405020304" pitchFamily="18" charset="0"/>
              </a:rPr>
              <a:t>+ ….+1*</a:t>
            </a:r>
            <a:r>
              <a:rPr lang="ru-RU" sz="2000" b="1" dirty="0">
                <a:ea typeface="Calibri" panose="020F0502020204030204" pitchFamily="34" charset="0"/>
                <a:cs typeface="Times New Roman" panose="02020603050405020304" pitchFamily="18" charset="0"/>
                <a:sym typeface="Symbol" panose="05050102010706020507" pitchFamily="18" charset="2"/>
              </a:rPr>
              <a:t></a:t>
            </a:r>
            <a:r>
              <a:rPr lang="en-US" sz="2000" b="1" baseline="30000" dirty="0" err="1">
                <a:ea typeface="Calibri" panose="020F0502020204030204" pitchFamily="34" charset="0"/>
                <a:cs typeface="Times New Roman" panose="02020603050405020304" pitchFamily="18" charset="0"/>
              </a:rPr>
              <a:t>n</a:t>
            </a:r>
            <a:r>
              <a:rPr lang="en-US" sz="2000" b="1" baseline="-25000" dirty="0" err="1">
                <a:ea typeface="Calibri" panose="020F0502020204030204" pitchFamily="34" charset="0"/>
                <a:cs typeface="Times New Roman" panose="02020603050405020304" pitchFamily="18" charset="0"/>
              </a:rPr>
              <a:t>n</a:t>
            </a:r>
            <a:endParaRPr lang="ru-RU" sz="2000" dirty="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2"/>
          </p:nvPr>
        </p:nvSpPr>
        <p:spPr>
          <a:xfrm>
            <a:off x="9900458" y="6459785"/>
            <a:ext cx="1312025" cy="365125"/>
          </a:xfrm>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xmlns="" val="1442460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FFB5BF06-C847-4D57-A3DE-90DA316FD0AC}"/>
              </a:ext>
            </a:extLst>
          </p:cNvPr>
          <p:cNvSpPr>
            <a:spLocks noGrp="1"/>
          </p:cNvSpPr>
          <p:nvPr>
            <p:ph type="sldNum" sz="quarter" idx="12"/>
          </p:nvPr>
        </p:nvSpPr>
        <p:spPr>
          <a:xfrm>
            <a:off x="9900458" y="6459785"/>
            <a:ext cx="1312025" cy="365125"/>
          </a:xfrm>
        </p:spPr>
        <p:txBody>
          <a:bodyPr/>
          <a:lstStyle/>
          <a:p>
            <a:fld id="{D57F1E4F-1CFF-5643-939E-217C01CDF565}" type="slidenum">
              <a:rPr lang="en-US" smtClean="0"/>
              <a:pPr/>
              <a:t>35</a:t>
            </a:fld>
            <a:endParaRPr lang="en-US" dirty="0"/>
          </a:p>
        </p:txBody>
      </p:sp>
      <p:sp>
        <p:nvSpPr>
          <p:cNvPr id="2" name="Заголовок 1">
            <a:extLst>
              <a:ext uri="{FF2B5EF4-FFF2-40B4-BE49-F238E27FC236}">
                <a16:creationId xmlns:a16="http://schemas.microsoft.com/office/drawing/2014/main" xmlns="" id="{946BB122-1764-42CB-9A7E-DDB62B944338}"/>
              </a:ext>
            </a:extLst>
          </p:cNvPr>
          <p:cNvSpPr>
            <a:spLocks noGrp="1"/>
          </p:cNvSpPr>
          <p:nvPr>
            <p:ph type="title" idx="4294967295"/>
          </p:nvPr>
        </p:nvSpPr>
        <p:spPr>
          <a:xfrm>
            <a:off x="23664" y="135732"/>
            <a:ext cx="12144672" cy="752475"/>
          </a:xfrm>
        </p:spPr>
        <p:txBody>
          <a:bodyPr>
            <a:normAutofit/>
          </a:bodyPr>
          <a:lstStyle/>
          <a:p>
            <a:pPr algn="ctr"/>
            <a:r>
              <a:rPr lang="ru-RU" dirty="0"/>
              <a:t>Количество правильных </a:t>
            </a:r>
            <a:r>
              <a:rPr lang="ru-RU" dirty="0" smtClean="0"/>
              <a:t>структур отношений</a:t>
            </a:r>
            <a:endParaRPr lang="ru-RU" dirty="0"/>
          </a:p>
        </p:txBody>
      </p:sp>
      <p:sp>
        <p:nvSpPr>
          <p:cNvPr id="3" name="Объект 2">
            <a:extLst>
              <a:ext uri="{FF2B5EF4-FFF2-40B4-BE49-F238E27FC236}">
                <a16:creationId xmlns:a16="http://schemas.microsoft.com/office/drawing/2014/main" xmlns="" id="{448DE8D7-FB1D-45AF-97D8-B78AB1B15FB6}"/>
              </a:ext>
            </a:extLst>
          </p:cNvPr>
          <p:cNvSpPr>
            <a:spLocks noGrp="1"/>
          </p:cNvSpPr>
          <p:nvPr>
            <p:ph idx="4294967295"/>
          </p:nvPr>
        </p:nvSpPr>
        <p:spPr>
          <a:xfrm>
            <a:off x="0" y="1362075"/>
            <a:ext cx="6446838" cy="5307013"/>
          </a:xfrm>
        </p:spPr>
        <p:txBody>
          <a:bodyPr>
            <a:normAutofit/>
          </a:bodyPr>
          <a:lstStyle/>
          <a:p>
            <a:pPr>
              <a:lnSpc>
                <a:spcPct val="106000"/>
              </a:lnSpc>
              <a:spcAft>
                <a:spcPts val="800"/>
              </a:spcAft>
            </a:pPr>
            <a:endParaRPr lang="ru-RU" sz="1800"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pic>
        <p:nvPicPr>
          <p:cNvPr id="5" name="Рисунок 4">
            <a:extLst>
              <a:ext uri="{FF2B5EF4-FFF2-40B4-BE49-F238E27FC236}">
                <a16:creationId xmlns:a16="http://schemas.microsoft.com/office/drawing/2014/main" xmlns="" id="{B7E966B7-B7BA-4569-B508-65A32026A60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62614" y="888207"/>
            <a:ext cx="6466771" cy="5252610"/>
          </a:xfrm>
          <a:prstGeom prst="rect">
            <a:avLst/>
          </a:prstGeom>
        </p:spPr>
      </p:pic>
    </p:spTree>
    <p:extLst>
      <p:ext uri="{BB962C8B-B14F-4D97-AF65-F5344CB8AC3E}">
        <p14:creationId xmlns:p14="http://schemas.microsoft.com/office/powerpoint/2010/main" xmlns="" val="1024208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50757"/>
          </a:xfrm>
        </p:spPr>
        <p:txBody>
          <a:bodyPr>
            <a:normAutofit/>
          </a:bodyPr>
          <a:lstStyle/>
          <a:p>
            <a:r>
              <a:rPr lang="ru-RU" dirty="0"/>
              <a:t>Сводная таблица операционного представления</a:t>
            </a:r>
          </a:p>
        </p:txBody>
      </p:sp>
      <p:pic>
        <p:nvPicPr>
          <p:cNvPr id="4" name="Содержимое 3" descr="Т_1_12.png"/>
          <p:cNvPicPr>
            <a:picLocks noGrp="1" noChangeAspect="1"/>
          </p:cNvPicPr>
          <p:nvPr>
            <p:ph idx="1"/>
          </p:nvPr>
        </p:nvPicPr>
        <p:blipFill>
          <a:blip r:embed="rId2" cstate="print"/>
          <a:stretch>
            <a:fillRect/>
          </a:stretch>
        </p:blipFill>
        <p:spPr>
          <a:xfrm>
            <a:off x="1755907" y="2062697"/>
            <a:ext cx="8316486" cy="1400370"/>
          </a:xfrm>
        </p:spPr>
      </p:pic>
      <p:sp>
        <p:nvSpPr>
          <p:cNvPr id="3" name="Номер слайда 2">
            <a:extLst>
              <a:ext uri="{FF2B5EF4-FFF2-40B4-BE49-F238E27FC236}">
                <a16:creationId xmlns:a16="http://schemas.microsoft.com/office/drawing/2014/main" xmlns="" id="{218A001B-6D3F-AF00-6071-B4F7CF532540}"/>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36</a:t>
            </a:fld>
            <a:endParaRPr lang="ru-RU"/>
          </a:p>
        </p:txBody>
      </p:sp>
      <p:pic>
        <p:nvPicPr>
          <p:cNvPr id="5" name="Рисунок 4" descr="Т_13_24.png"/>
          <p:cNvPicPr>
            <a:picLocks noChangeAspect="1"/>
          </p:cNvPicPr>
          <p:nvPr/>
        </p:nvPicPr>
        <p:blipFill>
          <a:blip r:embed="rId3" cstate="print"/>
          <a:stretch>
            <a:fillRect/>
          </a:stretch>
        </p:blipFill>
        <p:spPr>
          <a:xfrm>
            <a:off x="1703512" y="3789040"/>
            <a:ext cx="8421276" cy="181952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Общая последовательность применения системы отношений.</a:t>
            </a:r>
            <a:endParaRPr lang="ru-RU" dirty="0"/>
          </a:p>
        </p:txBody>
      </p:sp>
      <p:sp>
        <p:nvSpPr>
          <p:cNvPr id="3" name="Содержимое 2"/>
          <p:cNvSpPr>
            <a:spLocks noGrp="1"/>
          </p:cNvSpPr>
          <p:nvPr>
            <p:ph idx="1"/>
          </p:nvPr>
        </p:nvSpPr>
        <p:spPr/>
        <p:txBody>
          <a:bodyPr/>
          <a:lstStyle/>
          <a:p>
            <a:r>
              <a:rPr lang="ru-RU" sz="2400" b="1" dirty="0" smtClean="0"/>
              <a:t>Определить </a:t>
            </a:r>
            <a:r>
              <a:rPr lang="ru-RU" sz="2400" b="1" u="sng" dirty="0" smtClean="0"/>
              <a:t>вид</a:t>
            </a:r>
            <a:r>
              <a:rPr lang="ru-RU" sz="2400" b="1" dirty="0" smtClean="0"/>
              <a:t> системы отношений.</a:t>
            </a:r>
          </a:p>
          <a:p>
            <a:r>
              <a:rPr lang="ru-RU" sz="2400" b="1" dirty="0" smtClean="0"/>
              <a:t>Установить </a:t>
            </a:r>
            <a:r>
              <a:rPr lang="ru-RU" sz="2400" b="1" u="sng" dirty="0" smtClean="0"/>
              <a:t>исходные правила </a:t>
            </a:r>
            <a:r>
              <a:rPr lang="ru-RU" sz="2400" b="1" dirty="0" smtClean="0"/>
              <a:t>(способы) установления отношений.</a:t>
            </a:r>
          </a:p>
          <a:p>
            <a:r>
              <a:rPr lang="ru-RU" sz="2400" b="1" dirty="0" smtClean="0"/>
              <a:t>Дополнить </a:t>
            </a:r>
            <a:r>
              <a:rPr lang="ru-RU" sz="2400" b="1" u="sng" dirty="0" smtClean="0"/>
              <a:t>связующими правилами</a:t>
            </a:r>
            <a:r>
              <a:rPr lang="ru-RU" sz="2400" b="1" dirty="0" smtClean="0"/>
              <a:t>, лежащими в основе данного вида отношений.</a:t>
            </a:r>
          </a:p>
          <a:p>
            <a:r>
              <a:rPr lang="ru-RU" sz="2400" b="1" dirty="0" smtClean="0"/>
              <a:t>Определить исходное число связываемых отношениями объектов и с учетом числа </a:t>
            </a:r>
            <a:r>
              <a:rPr lang="ru-RU" sz="2400" b="1" dirty="0" smtClean="0"/>
              <a:t>структур, которые будут соответствовать алфавиту </a:t>
            </a:r>
            <a:r>
              <a:rPr lang="ru-RU" sz="2400" b="1" dirty="0" smtClean="0"/>
              <a:t>описания.</a:t>
            </a:r>
          </a:p>
          <a:p>
            <a:r>
              <a:rPr lang="ru-RU" sz="2400" b="1" dirty="0" smtClean="0"/>
              <a:t>Реализовать алгоритм автоматического описания форм (конфигураций) в виде </a:t>
            </a:r>
            <a:r>
              <a:rPr lang="ru-RU" sz="2400" b="1" dirty="0" smtClean="0"/>
              <a:t>последовательности из алфавита </a:t>
            </a:r>
            <a:r>
              <a:rPr lang="ru-RU" sz="2400" b="1" dirty="0" smtClean="0"/>
              <a:t>структур.</a:t>
            </a:r>
          </a:p>
          <a:p>
            <a:endParaRPr lang="ru-RU" dirty="0"/>
          </a:p>
        </p:txBody>
      </p:sp>
      <p:sp>
        <p:nvSpPr>
          <p:cNvPr id="4" name="Номер слайда 3"/>
          <p:cNvSpPr>
            <a:spLocks noGrp="1"/>
          </p:cNvSpPr>
          <p:nvPr>
            <p:ph type="sldNum" sz="quarter" idx="12"/>
          </p:nvPr>
        </p:nvSpPr>
        <p:spPr/>
        <p:txBody>
          <a:bodyPr/>
          <a:lstStyle/>
          <a:p>
            <a:fld id="{906DC5DC-1313-438E-9578-FE2B5625D955}" type="slidenum">
              <a:rPr lang="ru-RU" smtClean="0"/>
              <a:pPr/>
              <a:t>37</a:t>
            </a:fld>
            <a:endParaRPr lang="ru-R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50757"/>
          </a:xfrm>
        </p:spPr>
        <p:txBody>
          <a:bodyPr/>
          <a:lstStyle/>
          <a:p>
            <a:r>
              <a:rPr lang="ru-RU" dirty="0"/>
              <a:t>Первичные </a:t>
            </a:r>
            <a:r>
              <a:rPr lang="ru-RU" dirty="0" smtClean="0"/>
              <a:t>правила –используемой при структуризации звукового потока.</a:t>
            </a:r>
            <a:endParaRPr lang="ru-RU" dirty="0"/>
          </a:p>
        </p:txBody>
      </p:sp>
      <p:sp>
        <p:nvSpPr>
          <p:cNvPr id="3" name="Содержимое 2"/>
          <p:cNvSpPr>
            <a:spLocks noGrp="1"/>
          </p:cNvSpPr>
          <p:nvPr>
            <p:ph idx="1"/>
          </p:nvPr>
        </p:nvSpPr>
        <p:spPr>
          <a:xfrm>
            <a:off x="1097280" y="1845734"/>
            <a:ext cx="10058400" cy="4023360"/>
          </a:xfrm>
        </p:spPr>
        <p:txBody>
          <a:bodyPr>
            <a:normAutofit/>
          </a:bodyPr>
          <a:lstStyle/>
          <a:p>
            <a:r>
              <a:rPr lang="ru-RU" b="1" u="sng" dirty="0"/>
              <a:t>Правило 1</a:t>
            </a:r>
            <a:r>
              <a:rPr lang="ru-RU" b="1" dirty="0"/>
              <a:t>.	</a:t>
            </a:r>
            <a:r>
              <a:rPr lang="ru-RU" dirty="0"/>
              <a:t>Если	(</a:t>
            </a:r>
            <a:r>
              <a:rPr lang="en-US" i="1" dirty="0"/>
              <a:t>A </a:t>
            </a:r>
            <a:r>
              <a:rPr lang="ru-RU" i="1" dirty="0"/>
              <a:t>r</a:t>
            </a:r>
            <a:r>
              <a:rPr lang="ru-RU" i="1" baseline="30000" dirty="0"/>
              <a:t>1</a:t>
            </a:r>
            <a:r>
              <a:rPr lang="ru-RU" i="1" dirty="0"/>
              <a:t> </a:t>
            </a:r>
            <a:r>
              <a:rPr lang="en-US" i="1" dirty="0"/>
              <a:t>B</a:t>
            </a:r>
            <a:r>
              <a:rPr lang="ru-RU" dirty="0"/>
              <a:t>) истина, то </a:t>
            </a:r>
            <a:r>
              <a:rPr lang="en-US" i="1" dirty="0"/>
              <a:t>r</a:t>
            </a:r>
            <a:r>
              <a:rPr lang="ru-RU" i="1" baseline="30000" dirty="0"/>
              <a:t>1</a:t>
            </a:r>
            <a:r>
              <a:rPr lang="ru-RU" dirty="0"/>
              <a:t> = 1, т. е.  </a:t>
            </a:r>
            <a:r>
              <a:rPr lang="en-US" i="1" dirty="0"/>
              <a:t>A</a:t>
            </a:r>
            <a:r>
              <a:rPr lang="ru-RU" i="1" dirty="0"/>
              <a:t> &gt; </a:t>
            </a:r>
            <a:r>
              <a:rPr lang="en-US" i="1" dirty="0"/>
              <a:t>B</a:t>
            </a:r>
            <a:endParaRPr lang="ru-RU" dirty="0"/>
          </a:p>
          <a:p>
            <a:r>
              <a:rPr lang="ru-RU" b="1" u="sng" dirty="0"/>
              <a:t>Правило 2</a:t>
            </a:r>
            <a:r>
              <a:rPr lang="ru-RU" b="1" dirty="0"/>
              <a:t>.	</a:t>
            </a:r>
            <a:r>
              <a:rPr lang="ru-RU" dirty="0"/>
              <a:t>Если 	(</a:t>
            </a:r>
            <a:r>
              <a:rPr lang="en-US" i="1" dirty="0"/>
              <a:t>A </a:t>
            </a:r>
            <a:r>
              <a:rPr lang="ru-RU" i="1" dirty="0"/>
              <a:t>r</a:t>
            </a:r>
            <a:r>
              <a:rPr lang="ru-RU" i="1" baseline="30000" dirty="0"/>
              <a:t>2</a:t>
            </a:r>
            <a:r>
              <a:rPr lang="ru-RU" i="1" dirty="0"/>
              <a:t> </a:t>
            </a:r>
            <a:r>
              <a:rPr lang="en-US" i="1" dirty="0"/>
              <a:t>B</a:t>
            </a:r>
            <a:r>
              <a:rPr lang="ru-RU" dirty="0"/>
              <a:t>) истина, то </a:t>
            </a:r>
            <a:r>
              <a:rPr lang="en-US" i="1" dirty="0"/>
              <a:t>r</a:t>
            </a:r>
            <a:r>
              <a:rPr lang="ru-RU" i="1" baseline="30000" dirty="0"/>
              <a:t>2</a:t>
            </a:r>
            <a:r>
              <a:rPr lang="ru-RU" dirty="0"/>
              <a:t> = 2, т. е.  </a:t>
            </a:r>
            <a:r>
              <a:rPr lang="en-US" i="1" dirty="0"/>
              <a:t>A</a:t>
            </a:r>
            <a:r>
              <a:rPr lang="ru-RU" i="1" dirty="0"/>
              <a:t> &lt; </a:t>
            </a:r>
            <a:r>
              <a:rPr lang="en-US" i="1" dirty="0"/>
              <a:t>B</a:t>
            </a:r>
            <a:endParaRPr lang="ru-RU" dirty="0"/>
          </a:p>
          <a:p>
            <a:r>
              <a:rPr lang="ru-RU" b="1" u="sng" dirty="0"/>
              <a:t>Правило 3</a:t>
            </a:r>
            <a:r>
              <a:rPr lang="ru-RU" b="1" dirty="0"/>
              <a:t>.</a:t>
            </a:r>
            <a:r>
              <a:rPr lang="ru-RU" dirty="0"/>
              <a:t>	Если 	(</a:t>
            </a:r>
            <a:r>
              <a:rPr lang="en-US" i="1" dirty="0"/>
              <a:t>A </a:t>
            </a:r>
            <a:r>
              <a:rPr lang="ru-RU" i="1" dirty="0"/>
              <a:t>r</a:t>
            </a:r>
            <a:r>
              <a:rPr lang="ru-RU" i="1" baseline="30000" dirty="0"/>
              <a:t>3</a:t>
            </a:r>
            <a:r>
              <a:rPr lang="ru-RU" i="1" dirty="0"/>
              <a:t> </a:t>
            </a:r>
            <a:r>
              <a:rPr lang="en-US" i="1" dirty="0"/>
              <a:t>B</a:t>
            </a:r>
            <a:r>
              <a:rPr lang="ru-RU" dirty="0"/>
              <a:t>) истина, то </a:t>
            </a:r>
            <a:r>
              <a:rPr lang="en-US" i="1" dirty="0"/>
              <a:t>r</a:t>
            </a:r>
            <a:r>
              <a:rPr lang="ru-RU" i="1" baseline="30000" dirty="0"/>
              <a:t>3</a:t>
            </a:r>
            <a:r>
              <a:rPr lang="ru-RU" dirty="0"/>
              <a:t> = 3, т. е.  </a:t>
            </a:r>
            <a:r>
              <a:rPr lang="en-US" i="1" dirty="0"/>
              <a:t>A</a:t>
            </a:r>
            <a:r>
              <a:rPr lang="ru-RU" i="1" dirty="0"/>
              <a:t> = </a:t>
            </a:r>
            <a:r>
              <a:rPr lang="en-US" i="1" dirty="0"/>
              <a:t>B</a:t>
            </a:r>
            <a:endParaRPr lang="ru-RU" dirty="0"/>
          </a:p>
          <a:p>
            <a:r>
              <a:rPr lang="ru-RU" dirty="0"/>
              <a:t>Приведенные правила 1–3 могут устанавливаться через значение </a:t>
            </a:r>
            <a:r>
              <a:rPr lang="en-US" i="1" dirty="0"/>
              <a:t>A</a:t>
            </a:r>
            <a:r>
              <a:rPr lang="en-US" dirty="0"/>
              <a:t> </a:t>
            </a:r>
            <a:r>
              <a:rPr lang="ru-RU" dirty="0"/>
              <a:t>и </a:t>
            </a:r>
            <a:r>
              <a:rPr lang="en-US" i="1" dirty="0"/>
              <a:t>B</a:t>
            </a:r>
            <a:r>
              <a:rPr lang="en-US" dirty="0"/>
              <a:t> </a:t>
            </a:r>
            <a:r>
              <a:rPr lang="ru-RU" dirty="0"/>
              <a:t>в количественной интерпретации, хотя допускается и иные способы означивания.</a:t>
            </a:r>
          </a:p>
          <a:p>
            <a:r>
              <a:rPr lang="ru-RU" b="1" u="sng" dirty="0"/>
              <a:t>Правило</a:t>
            </a:r>
            <a:r>
              <a:rPr lang="en-US" b="1" u="sng" dirty="0"/>
              <a:t> 4</a:t>
            </a:r>
            <a:r>
              <a:rPr lang="en-US" dirty="0"/>
              <a:t>.	</a:t>
            </a:r>
            <a:r>
              <a:rPr lang="ru-RU" i="1" dirty="0">
                <a:sym typeface="Symbol"/>
              </a:rPr>
              <a:t></a:t>
            </a:r>
            <a:r>
              <a:rPr lang="en-US" i="1" dirty="0"/>
              <a:t> A </a:t>
            </a:r>
            <a:r>
              <a:rPr lang="ru-RU" i="1" dirty="0">
                <a:sym typeface="Symbol"/>
              </a:rPr>
              <a:t></a:t>
            </a:r>
            <a:r>
              <a:rPr lang="en-US" i="1" dirty="0"/>
              <a:t> B </a:t>
            </a:r>
            <a:r>
              <a:rPr lang="ru-RU" i="1" dirty="0">
                <a:sym typeface="Symbol"/>
              </a:rPr>
              <a:t></a:t>
            </a:r>
            <a:r>
              <a:rPr lang="ru-RU" i="1" dirty="0"/>
              <a:t> </a:t>
            </a:r>
            <a:r>
              <a:rPr lang="en-US" i="1" dirty="0" err="1"/>
              <a:t>r</a:t>
            </a:r>
            <a:r>
              <a:rPr lang="en-US" i="1" baseline="30000" dirty="0" err="1"/>
              <a:t>k</a:t>
            </a:r>
            <a:r>
              <a:rPr lang="en-US" i="1" dirty="0"/>
              <a:t> [(A</a:t>
            </a:r>
            <a:r>
              <a:rPr lang="en-US" i="1" baseline="-25000" dirty="0"/>
              <a:t> </a:t>
            </a:r>
            <a:r>
              <a:rPr lang="en-US" i="1" dirty="0" err="1"/>
              <a:t>r</a:t>
            </a:r>
            <a:r>
              <a:rPr lang="en-US" i="1" baseline="30000" dirty="0" err="1"/>
              <a:t>k</a:t>
            </a:r>
            <a:r>
              <a:rPr lang="en-US" i="1" dirty="0"/>
              <a:t> B) &amp; {(A</a:t>
            </a:r>
            <a:r>
              <a:rPr lang="en-US" i="1" baseline="-25000" dirty="0"/>
              <a:t> </a:t>
            </a:r>
            <a:r>
              <a:rPr lang="en-US" i="1" dirty="0" err="1"/>
              <a:t>r</a:t>
            </a:r>
            <a:r>
              <a:rPr lang="en-US" i="1" baseline="30000" dirty="0" err="1"/>
              <a:t>k</a:t>
            </a:r>
            <a:r>
              <a:rPr lang="en-US" i="1" dirty="0"/>
              <a:t> B)</a:t>
            </a:r>
            <a:r>
              <a:rPr lang="en-US" dirty="0"/>
              <a:t> =&gt; </a:t>
            </a:r>
            <a:r>
              <a:rPr lang="ru-RU" dirty="0"/>
              <a:t>истина</a:t>
            </a:r>
            <a:r>
              <a:rPr lang="en-US" dirty="0"/>
              <a:t>}]</a:t>
            </a:r>
            <a:endParaRPr lang="ru-RU" dirty="0"/>
          </a:p>
        </p:txBody>
      </p:sp>
      <p:sp>
        <p:nvSpPr>
          <p:cNvPr id="4" name="Номер слайда 3">
            <a:extLst>
              <a:ext uri="{FF2B5EF4-FFF2-40B4-BE49-F238E27FC236}">
                <a16:creationId xmlns:a16="http://schemas.microsoft.com/office/drawing/2014/main" xmlns="" id="{36FFB259-1E95-7E5D-0555-D172DE7CE415}"/>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38</a:t>
            </a:fld>
            <a:endParaRPr lang="ru-R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50757"/>
          </a:xfrm>
        </p:spPr>
        <p:txBody>
          <a:bodyPr>
            <a:normAutofit/>
          </a:bodyPr>
          <a:lstStyle/>
          <a:p>
            <a:r>
              <a:rPr lang="ru-RU"/>
              <a:t>Система отношений «больше», «меньше» и «равно» </a:t>
            </a:r>
            <a:endParaRPr lang="ru-RU" dirty="0"/>
          </a:p>
        </p:txBody>
      </p:sp>
      <p:sp>
        <p:nvSpPr>
          <p:cNvPr id="3" name="Содержимое 2"/>
          <p:cNvSpPr>
            <a:spLocks noGrp="1"/>
          </p:cNvSpPr>
          <p:nvPr>
            <p:ph idx="1"/>
          </p:nvPr>
        </p:nvSpPr>
        <p:spPr>
          <a:xfrm>
            <a:off x="1097280" y="1845734"/>
            <a:ext cx="10058400" cy="4023360"/>
          </a:xfrm>
        </p:spPr>
        <p:txBody>
          <a:bodyPr>
            <a:normAutofit/>
          </a:bodyPr>
          <a:lstStyle/>
          <a:p>
            <a:r>
              <a:rPr lang="ru-RU" b="1" u="sng" dirty="0"/>
              <a:t>Правило 6</a:t>
            </a:r>
            <a:r>
              <a:rPr lang="ru-RU" b="1" dirty="0"/>
              <a:t>.</a:t>
            </a:r>
            <a:r>
              <a:rPr lang="ru-RU" dirty="0"/>
              <a:t> В случае, если первое отношение из пары для двух пар смежных объектов «равно», а второе «больше» или «меньше», то предполагается значение второго отношения от первого к третьему объекту;</a:t>
            </a:r>
          </a:p>
          <a:p>
            <a:r>
              <a:rPr lang="ru-RU" b="1" u="sng" dirty="0"/>
              <a:t>Правило 7</a:t>
            </a:r>
            <a:r>
              <a:rPr lang="ru-RU" b="1" dirty="0"/>
              <a:t>.</a:t>
            </a:r>
            <a:r>
              <a:rPr lang="ru-RU" dirty="0"/>
              <a:t> В случае, если второе отношение из пары для двух пар смежных объектов «равно», а первое «больше» или «меньше», то предполагается значение первого отношения от первого к третьему объекту;</a:t>
            </a:r>
          </a:p>
          <a:p>
            <a:r>
              <a:rPr lang="ru-RU" b="1" u="sng" dirty="0"/>
              <a:t>Правило 8</a:t>
            </a:r>
            <a:r>
              <a:rPr lang="ru-RU" b="1" dirty="0"/>
              <a:t>.</a:t>
            </a:r>
            <a:r>
              <a:rPr lang="ru-RU" dirty="0"/>
              <a:t> Наличие и отношения «больше» и отношения «меньше» в отношениях двух пар смежных объектов предполагает с необходимостью предполагает либо отношение «больше», либо отношение «меньше», либо отношение «равно» от первого к третьему объекту.</a:t>
            </a:r>
          </a:p>
        </p:txBody>
      </p:sp>
      <p:sp>
        <p:nvSpPr>
          <p:cNvPr id="4" name="Номер слайда 3">
            <a:extLst>
              <a:ext uri="{FF2B5EF4-FFF2-40B4-BE49-F238E27FC236}">
                <a16:creationId xmlns:a16="http://schemas.microsoft.com/office/drawing/2014/main" xmlns="" id="{9750398B-698C-C9F1-2AE5-7A21F77151E8}"/>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39</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1097280" y="908720"/>
            <a:ext cx="10543336" cy="828640"/>
          </a:xfrm>
          <a:noFill/>
          <a:ln w="0">
            <a:noFill/>
          </a:ln>
        </p:spPr>
        <p:txBody>
          <a:bodyPr vert="horz" lIns="91440" tIns="45720" rIns="91440" bIns="45720" numCol="1" spcCol="0" rtlCol="0" anchor="ctr">
            <a:normAutofit/>
          </a:bodyPr>
          <a:lstStyle/>
          <a:p>
            <a:r>
              <a:rPr lang="ru-RU" sz="4400" dirty="0"/>
              <a:t>1. Качественный и количественный подходы</a:t>
            </a:r>
            <a:endParaRPr lang="en-US" sz="4400" dirty="0"/>
          </a:p>
        </p:txBody>
      </p:sp>
      <p:sp>
        <p:nvSpPr>
          <p:cNvPr id="4" name="Объект 3">
            <a:extLst>
              <a:ext uri="{FF2B5EF4-FFF2-40B4-BE49-F238E27FC236}">
                <a16:creationId xmlns:a16="http://schemas.microsoft.com/office/drawing/2014/main" xmlns="" id="{55E3D7BA-11D2-0D69-ECB3-302DE82D5029}"/>
              </a:ext>
            </a:extLst>
          </p:cNvPr>
          <p:cNvSpPr>
            <a:spLocks noGrp="1"/>
          </p:cNvSpPr>
          <p:nvPr>
            <p:ph idx="1"/>
          </p:nvPr>
        </p:nvSpPr>
        <p:spPr>
          <a:xfrm>
            <a:off x="983432" y="1845734"/>
            <a:ext cx="7704856" cy="4023360"/>
          </a:xfrm>
        </p:spPr>
        <p:txBody>
          <a:bodyPr/>
          <a:lstStyle/>
          <a:p>
            <a:pPr marL="0" indent="0" algn="just" defTabSz="457200">
              <a:buNone/>
            </a:pPr>
            <a:r>
              <a:rPr lang="ru-RU" sz="2000" b="1" dirty="0">
                <a:solidFill>
                  <a:schemeClr val="dk1"/>
                </a:solidFill>
              </a:rPr>
              <a:t>Качественный и количественный подходы (анализ) – </a:t>
            </a:r>
            <a:r>
              <a:rPr lang="ru-RU" sz="2000" dirty="0">
                <a:solidFill>
                  <a:schemeClr val="dk1"/>
                </a:solidFill>
              </a:rPr>
              <a:t>два фундаментальных метода получения </a:t>
            </a:r>
            <a:r>
              <a:rPr lang="ru-RU" sz="2000" dirty="0" smtClean="0">
                <a:solidFill>
                  <a:schemeClr val="dk1"/>
                </a:solidFill>
              </a:rPr>
              <a:t>объективных оценок (характеристик), </a:t>
            </a:r>
            <a:r>
              <a:rPr lang="ru-RU" sz="2000" dirty="0">
                <a:solidFill>
                  <a:schemeClr val="dk1"/>
                </a:solidFill>
              </a:rPr>
              <a:t>а на их основе принятия решений в исследованиях на </a:t>
            </a:r>
            <a:r>
              <a:rPr lang="ru-RU" dirty="0" smtClean="0">
                <a:solidFill>
                  <a:schemeClr val="dk1"/>
                </a:solidFill>
              </a:rPr>
              <a:t>процессе</a:t>
            </a:r>
            <a:r>
              <a:rPr lang="ru-RU" sz="2000" dirty="0" smtClean="0">
                <a:solidFill>
                  <a:schemeClr val="dk1"/>
                </a:solidFill>
              </a:rPr>
              <a:t> </a:t>
            </a:r>
            <a:r>
              <a:rPr lang="ru-RU" sz="2000" dirty="0">
                <a:solidFill>
                  <a:schemeClr val="dk1"/>
                </a:solidFill>
              </a:rPr>
              <a:t>сбора, обработки и интерпретации данных.</a:t>
            </a:r>
            <a:endParaRPr lang="ru-RU" sz="2000" dirty="0">
              <a:solidFill>
                <a:srgbClr val="000000"/>
              </a:solidFill>
            </a:endParaRPr>
          </a:p>
          <a:p>
            <a:pPr marL="0" indent="0" algn="just" defTabSz="457200">
              <a:buNone/>
            </a:pPr>
            <a:r>
              <a:rPr lang="ru-RU" sz="2000" b="1" dirty="0">
                <a:solidFill>
                  <a:schemeClr val="dk1"/>
                </a:solidFill>
              </a:rPr>
              <a:t>Эти методы дополняют друг друга и </a:t>
            </a:r>
            <a:r>
              <a:rPr lang="ru-RU" sz="2000" dirty="0">
                <a:solidFill>
                  <a:schemeClr val="dk1"/>
                </a:solidFill>
              </a:rPr>
              <a:t>рассматривают объект исследования с противоположных позиций:</a:t>
            </a:r>
            <a:endParaRPr lang="ru-RU" sz="2000" dirty="0">
              <a:solidFill>
                <a:srgbClr val="000000"/>
              </a:solidFill>
            </a:endParaRPr>
          </a:p>
          <a:p>
            <a:pPr marL="360000" indent="-360000" algn="just" defTabSz="457200">
              <a:buFont typeface="Wingdings" panose="05000000000000000000" pitchFamily="2" charset="2"/>
              <a:buChar char="q"/>
            </a:pPr>
            <a:r>
              <a:rPr lang="ru-RU" sz="2000" dirty="0">
                <a:solidFill>
                  <a:schemeClr val="dk1"/>
                </a:solidFill>
              </a:rPr>
              <a:t> </a:t>
            </a:r>
            <a:r>
              <a:rPr lang="ru-RU" sz="2000" b="1" dirty="0">
                <a:solidFill>
                  <a:schemeClr val="dk1"/>
                </a:solidFill>
              </a:rPr>
              <a:t>Качественный анализ </a:t>
            </a:r>
            <a:r>
              <a:rPr lang="ru-RU" sz="2000" dirty="0">
                <a:solidFill>
                  <a:schemeClr val="dk1"/>
                </a:solidFill>
              </a:rPr>
              <a:t>обобщает результаты исследования и часто применяет неформальные оценки</a:t>
            </a:r>
            <a:r>
              <a:rPr lang="ru-RU" sz="2000" b="1" dirty="0">
                <a:solidFill>
                  <a:schemeClr val="dk1"/>
                </a:solidFill>
              </a:rPr>
              <a:t>; </a:t>
            </a:r>
            <a:endParaRPr lang="ru-RU" sz="2000" dirty="0">
              <a:solidFill>
                <a:srgbClr val="000000"/>
              </a:solidFill>
            </a:endParaRPr>
          </a:p>
          <a:p>
            <a:pPr marL="360000" indent="-360000" algn="just" defTabSz="457200">
              <a:buFont typeface="Wingdings" panose="05000000000000000000" pitchFamily="2" charset="2"/>
              <a:buChar char="q"/>
            </a:pPr>
            <a:r>
              <a:rPr lang="en-US" b="1" dirty="0">
                <a:solidFill>
                  <a:schemeClr val="dk1"/>
                </a:solidFill>
              </a:rPr>
              <a:t> </a:t>
            </a:r>
            <a:r>
              <a:rPr lang="ru-RU" sz="2000" b="1" dirty="0">
                <a:solidFill>
                  <a:schemeClr val="dk1"/>
                </a:solidFill>
              </a:rPr>
              <a:t>Количественный анализ </a:t>
            </a:r>
            <a:r>
              <a:rPr lang="ru-RU" sz="2000" dirty="0">
                <a:solidFill>
                  <a:schemeClr val="dk1"/>
                </a:solidFill>
              </a:rPr>
              <a:t>конкретизирует </a:t>
            </a:r>
            <a:r>
              <a:rPr lang="ru-RU" sz="2000" dirty="0" smtClean="0">
                <a:solidFill>
                  <a:schemeClr val="dk1"/>
                </a:solidFill>
              </a:rPr>
              <a:t>результат измерения </a:t>
            </a:r>
            <a:r>
              <a:rPr lang="ru-RU" sz="2000" dirty="0">
                <a:solidFill>
                  <a:schemeClr val="dk1"/>
                </a:solidFill>
              </a:rPr>
              <a:t>на основе конкретных числовых значений.</a:t>
            </a:r>
            <a:endParaRPr lang="ru-RU" sz="2000" dirty="0">
              <a:solidFill>
                <a:srgbClr val="000000"/>
              </a:solidFill>
            </a:endParaRPr>
          </a:p>
          <a:p>
            <a:endParaRPr lang="ru-RU" dirty="0"/>
          </a:p>
        </p:txBody>
      </p:sp>
      <p:sp>
        <p:nvSpPr>
          <p:cNvPr id="197" name="PlaceHolder 2"/>
          <p:cNvSpPr>
            <a:spLocks noGrp="1"/>
          </p:cNvSpPr>
          <p:nvPr>
            <p:ph type="sldNum" sz="quarter" idx="12"/>
          </p:nvPr>
        </p:nvSpPr>
        <p:spPr>
          <a:xfrm>
            <a:off x="9900458" y="6459785"/>
            <a:ext cx="1312025" cy="365125"/>
          </a:xfrm>
          <a:noFill/>
          <a:ln w="0">
            <a:noFill/>
          </a:ln>
        </p:spPr>
        <p:txBody>
          <a:bodyPr vert="horz" lIns="91440" tIns="45720" rIns="91440" bIns="45720" rtlCol="0" anchor="ctr">
            <a:noAutofit/>
          </a:bodyPr>
          <a:lstStyle>
            <a:lvl1pPr indent="0" algn="r" defTabSz="457200">
              <a:lnSpc>
                <a:spcPct val="100000"/>
              </a:lnSpc>
              <a:buNone/>
              <a:defRPr lang="ru-RU" sz="1200" b="0" u="none" strike="noStrike">
                <a:solidFill>
                  <a:schemeClr val="dk1">
                    <a:tint val="75000"/>
                  </a:schemeClr>
                </a:solidFill>
                <a:uFillTx/>
                <a:latin typeface="Arial"/>
              </a:defRPr>
            </a:lvl1pPr>
          </a:lstStyle>
          <a:p>
            <a:fld id="{0C357182-B3C3-49AA-B688-15F26A659119}" type="slidenum">
              <a:rPr lang="ru-RU" sz="1800" smtClean="0">
                <a:solidFill>
                  <a:schemeClr val="bg1"/>
                </a:solidFill>
                <a:latin typeface="+mn-lt"/>
              </a:rPr>
              <a:pPr/>
              <a:t>4</a:t>
            </a:fld>
            <a:endParaRPr lang="ru-RU" sz="1800" dirty="0">
              <a:solidFill>
                <a:schemeClr val="bg1"/>
              </a:solidFill>
              <a:latin typeface="+mn-lt"/>
            </a:endParaRPr>
          </a:p>
        </p:txBody>
      </p:sp>
      <p:sp>
        <p:nvSpPr>
          <p:cNvPr id="195" name="AutoShape 2"/>
          <p:cNvSpPr/>
          <p:nvPr/>
        </p:nvSpPr>
        <p:spPr>
          <a:xfrm>
            <a:off x="5981700" y="3276720"/>
            <a:ext cx="2490480" cy="33206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457200"/>
            <a:endParaRPr lang="ru-RU">
              <a:solidFill>
                <a:schemeClr val="dk1"/>
              </a:solidFill>
              <a:latin typeface="Century Gothic"/>
            </a:endParaRPr>
          </a:p>
        </p:txBody>
      </p:sp>
      <p:pic>
        <p:nvPicPr>
          <p:cNvPr id="196" name="Рисунок 10"/>
          <p:cNvPicPr/>
          <p:nvPr/>
        </p:nvPicPr>
        <p:blipFill>
          <a:blip r:embed="rId2" cstate="print"/>
          <a:stretch/>
        </p:blipFill>
        <p:spPr>
          <a:xfrm>
            <a:off x="8800230" y="1845734"/>
            <a:ext cx="2294490" cy="3887522"/>
          </a:xfrm>
          <a:prstGeom prst="rect">
            <a:avLst/>
          </a:prstGeom>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50757"/>
          </a:xfrm>
        </p:spPr>
        <p:txBody>
          <a:bodyPr/>
          <a:lstStyle/>
          <a:p>
            <a:r>
              <a:rPr lang="ru-RU" dirty="0"/>
              <a:t>Табличный вид</a:t>
            </a:r>
          </a:p>
        </p:txBody>
      </p:sp>
      <p:pic>
        <p:nvPicPr>
          <p:cNvPr id="4" name="Содержимое 3" descr="Таблица_отношений_большн_меньше_равно.png"/>
          <p:cNvPicPr>
            <a:picLocks noGrp="1" noChangeAspect="1"/>
          </p:cNvPicPr>
          <p:nvPr>
            <p:ph idx="1"/>
          </p:nvPr>
        </p:nvPicPr>
        <p:blipFill>
          <a:blip r:embed="rId3" cstate="print"/>
          <a:stretch>
            <a:fillRect/>
          </a:stretch>
        </p:blipFill>
        <p:spPr>
          <a:xfrm>
            <a:off x="2488714" y="1844824"/>
            <a:ext cx="7214572" cy="4218357"/>
          </a:xfrm>
        </p:spPr>
      </p:pic>
      <p:sp>
        <p:nvSpPr>
          <p:cNvPr id="3" name="Номер слайда 2">
            <a:extLst>
              <a:ext uri="{FF2B5EF4-FFF2-40B4-BE49-F238E27FC236}">
                <a16:creationId xmlns:a16="http://schemas.microsoft.com/office/drawing/2014/main" xmlns="" id="{013020B1-FAB7-01D6-AC1F-34C716CFE74E}"/>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40</a:t>
            </a:fld>
            <a:endParaRPr lang="ru-RU"/>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 name="Таблица 124"/>
          <p:cNvGraphicFramePr/>
          <p:nvPr>
            <p:extLst>
              <p:ext uri="{D42A27DB-BD31-4B8C-83A1-F6EECF244321}">
                <p14:modId xmlns:p14="http://schemas.microsoft.com/office/powerpoint/2010/main" xmlns="" val="3550603510"/>
              </p:ext>
            </p:extLst>
          </p:nvPr>
        </p:nvGraphicFramePr>
        <p:xfrm>
          <a:off x="2094226" y="41327"/>
          <a:ext cx="8003547" cy="6265258"/>
        </p:xfrm>
        <a:graphic>
          <a:graphicData uri="http://schemas.openxmlformats.org/drawingml/2006/table">
            <a:tbl>
              <a:tblPr/>
              <a:tblGrid>
                <a:gridCol w="356967">
                  <a:extLst>
                    <a:ext uri="{9D8B030D-6E8A-4147-A177-3AD203B41FA5}">
                      <a16:colId xmlns:a16="http://schemas.microsoft.com/office/drawing/2014/main" xmlns="" val="20000"/>
                    </a:ext>
                  </a:extLst>
                </a:gridCol>
                <a:gridCol w="749214">
                  <a:extLst>
                    <a:ext uri="{9D8B030D-6E8A-4147-A177-3AD203B41FA5}">
                      <a16:colId xmlns:a16="http://schemas.microsoft.com/office/drawing/2014/main" xmlns="" val="20001"/>
                    </a:ext>
                  </a:extLst>
                </a:gridCol>
                <a:gridCol w="1756876">
                  <a:extLst>
                    <a:ext uri="{9D8B030D-6E8A-4147-A177-3AD203B41FA5}">
                      <a16:colId xmlns:a16="http://schemas.microsoft.com/office/drawing/2014/main" xmlns="" val="20002"/>
                    </a:ext>
                  </a:extLst>
                </a:gridCol>
                <a:gridCol w="455487">
                  <a:extLst>
                    <a:ext uri="{9D8B030D-6E8A-4147-A177-3AD203B41FA5}">
                      <a16:colId xmlns:a16="http://schemas.microsoft.com/office/drawing/2014/main" xmlns="" val="20003"/>
                    </a:ext>
                  </a:extLst>
                </a:gridCol>
                <a:gridCol w="455487">
                  <a:extLst>
                    <a:ext uri="{9D8B030D-6E8A-4147-A177-3AD203B41FA5}">
                      <a16:colId xmlns:a16="http://schemas.microsoft.com/office/drawing/2014/main" xmlns="" val="20004"/>
                    </a:ext>
                  </a:extLst>
                </a:gridCol>
                <a:gridCol w="3058265">
                  <a:extLst>
                    <a:ext uri="{9D8B030D-6E8A-4147-A177-3AD203B41FA5}">
                      <a16:colId xmlns:a16="http://schemas.microsoft.com/office/drawing/2014/main" xmlns="" val="20005"/>
                    </a:ext>
                  </a:extLst>
                </a:gridCol>
                <a:gridCol w="520556">
                  <a:extLst>
                    <a:ext uri="{9D8B030D-6E8A-4147-A177-3AD203B41FA5}">
                      <a16:colId xmlns:a16="http://schemas.microsoft.com/office/drawing/2014/main" xmlns="" val="20006"/>
                    </a:ext>
                  </a:extLst>
                </a:gridCol>
                <a:gridCol w="650695">
                  <a:extLst>
                    <a:ext uri="{9D8B030D-6E8A-4147-A177-3AD203B41FA5}">
                      <a16:colId xmlns:a16="http://schemas.microsoft.com/office/drawing/2014/main" xmlns="" val="20007"/>
                    </a:ext>
                  </a:extLst>
                </a:gridCol>
              </a:tblGrid>
              <a:tr h="342262">
                <a:tc>
                  <a:txBody>
                    <a:bodyPr/>
                    <a:lstStyle/>
                    <a:p>
                      <a:endParaRPr lang="ru-RU" sz="18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endParaRPr lang="ru-RU" sz="12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endParaRPr lang="ru-RU" sz="12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endParaRPr lang="ru-RU" sz="12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endParaRPr lang="ru-RU" sz="12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endParaRPr lang="ru-RU" sz="12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endParaRPr lang="ru-RU" sz="12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endParaRPr lang="ru-RU" sz="12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xmlns="" val="10000"/>
                  </a:ext>
                </a:extLst>
              </a:tr>
              <a:tr h="321743">
                <a:tc>
                  <a:txBody>
                    <a:bodyPr/>
                    <a:lstStyle/>
                    <a:p>
                      <a:pPr algn="just"/>
                      <a:r>
                        <a:rPr lang="ru-RU" sz="1200" b="0" u="none" strike="noStrike">
                          <a:solidFill>
                            <a:srgbClr val="000000"/>
                          </a:solidFill>
                          <a:uFillTx/>
                          <a:latin typeface="Arial"/>
                        </a:rPr>
                        <a:t>1.</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en-US" sz="900" b="0" u="none" strike="noStrike">
                          <a:solidFill>
                            <a:srgbClr val="000000"/>
                          </a:solidFill>
                          <a:uFillTx/>
                          <a:latin typeface="Arial"/>
                        </a:rPr>
                        <a:t>A</a:t>
                      </a:r>
                      <a:r>
                        <a:rPr lang="ru-RU" sz="900" b="0" u="none" strike="noStrike">
                          <a:solidFill>
                            <a:srgbClr val="000000"/>
                          </a:solidFill>
                          <a:uFillTx/>
                          <a:latin typeface="Arial"/>
                        </a:rPr>
                        <a:t>&gt;</a:t>
                      </a:r>
                      <a:r>
                        <a:rPr lang="en-US" sz="900" b="0" u="none" strike="noStrike">
                          <a:solidFill>
                            <a:srgbClr val="000000"/>
                          </a:solidFill>
                          <a:uFillTx/>
                          <a:latin typeface="Arial"/>
                        </a:rPr>
                        <a:t>B</a:t>
                      </a:r>
                      <a:r>
                        <a:rPr lang="ru-RU" sz="900" b="0" u="none" strike="noStrike">
                          <a:solidFill>
                            <a:srgbClr val="000000"/>
                          </a:solidFill>
                          <a:uFillTx/>
                          <a:latin typeface="Arial"/>
                        </a:rPr>
                        <a:t>&gt;</a:t>
                      </a:r>
                      <a:r>
                        <a:rPr lang="en-US" sz="900" b="0" u="none" strike="noStrike">
                          <a:solidFill>
                            <a:srgbClr val="000000"/>
                          </a:solidFill>
                          <a:uFillTx/>
                          <a:latin typeface="Arial"/>
                        </a:rPr>
                        <a:t>C</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a:t>
                      </a:r>
                      <a:r>
                        <a:rPr lang="en-US" sz="1400" b="0" u="none" strike="noStrike" dirty="0">
                          <a:solidFill>
                            <a:srgbClr val="000000"/>
                          </a:solidFill>
                          <a:uFillTx/>
                          <a:latin typeface="Arial"/>
                        </a:rPr>
                        <a:t>A</a:t>
                      </a:r>
                      <a:r>
                        <a:rPr lang="ru-RU" sz="1400" b="0" u="none" strike="noStrike" dirty="0">
                          <a:solidFill>
                            <a:srgbClr val="000000"/>
                          </a:solidFill>
                          <a:uFillTx/>
                          <a:latin typeface="Arial"/>
                        </a:rPr>
                        <a:t>&gt;</a:t>
                      </a:r>
                      <a:r>
                        <a:rPr lang="en-US" sz="1400" b="0" u="none" strike="noStrike" dirty="0">
                          <a:solidFill>
                            <a:srgbClr val="000000"/>
                          </a:solidFill>
                          <a:uFillTx/>
                          <a:latin typeface="Arial"/>
                        </a:rPr>
                        <a:t>B</a:t>
                      </a:r>
                      <a:r>
                        <a:rPr lang="ru-RU" sz="1400" b="0" u="none" strike="noStrike" dirty="0">
                          <a:solidFill>
                            <a:srgbClr val="000000"/>
                          </a:solidFill>
                          <a:uFillTx/>
                          <a:latin typeface="Arial"/>
                        </a:rPr>
                        <a:t>) &amp; (</a:t>
                      </a:r>
                      <a:r>
                        <a:rPr lang="en-US" sz="1400" b="0" u="none" strike="noStrike" dirty="0">
                          <a:solidFill>
                            <a:srgbClr val="000000"/>
                          </a:solidFill>
                          <a:uFillTx/>
                          <a:latin typeface="Arial"/>
                        </a:rPr>
                        <a:t>B</a:t>
                      </a:r>
                      <a:r>
                        <a:rPr lang="ru-RU" sz="1400" b="0" u="none" strike="noStrike" dirty="0">
                          <a:solidFill>
                            <a:srgbClr val="000000"/>
                          </a:solidFill>
                          <a:uFillTx/>
                          <a:latin typeface="Arial"/>
                        </a:rPr>
                        <a:t>&gt;</a:t>
                      </a:r>
                      <a:r>
                        <a:rPr lang="en-US" sz="1400" b="0" u="none" strike="noStrike" dirty="0">
                          <a:solidFill>
                            <a:srgbClr val="000000"/>
                          </a:solidFill>
                          <a:uFillTx/>
                          <a:latin typeface="Arial"/>
                        </a:rPr>
                        <a:t>C</a:t>
                      </a:r>
                      <a:r>
                        <a:rPr lang="ru-RU" sz="1400" b="0" u="none" strike="noStrike" dirty="0">
                          <a:solidFill>
                            <a:srgbClr val="000000"/>
                          </a:solidFill>
                          <a:uFillTx/>
                          <a:latin typeface="Arial"/>
                        </a:rPr>
                        <a:t>)</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a:solidFill>
                            <a:srgbClr val="000000"/>
                          </a:solidFill>
                          <a:uFillTx/>
                          <a:latin typeface="Arial"/>
                        </a:rPr>
                        <a:t>Va</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a:solidFill>
                            <a:srgbClr val="000000"/>
                          </a:solidFill>
                          <a:uFillTx/>
                          <a:latin typeface="Arial"/>
                        </a:rPr>
                        <a:t>A</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Возрастающая прямая</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dirty="0">
                          <a:solidFill>
                            <a:srgbClr val="000000"/>
                          </a:solidFill>
                          <a:uFillTx/>
                          <a:latin typeface="Arial"/>
                        </a:rPr>
                        <a:t>A</a:t>
                      </a:r>
                      <a:endParaRPr lang="ru-RU" sz="9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a:solidFill>
                            <a:srgbClr val="000000"/>
                          </a:solidFill>
                          <a:uFillTx/>
                          <a:latin typeface="Arial"/>
                        </a:rPr>
                        <a:t>E  /z</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xmlns="" val="10001"/>
                  </a:ext>
                </a:extLst>
              </a:tr>
              <a:tr h="321743">
                <a:tc>
                  <a:txBody>
                    <a:bodyPr/>
                    <a:lstStyle/>
                    <a:p>
                      <a:pPr algn="just"/>
                      <a:r>
                        <a:rPr lang="en-US" sz="1200" b="0" u="none" strike="noStrike">
                          <a:solidFill>
                            <a:srgbClr val="000000"/>
                          </a:solidFill>
                          <a:uFillTx/>
                          <a:latin typeface="Arial"/>
                        </a:rPr>
                        <a:t>2.</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en-US" sz="900" b="0" u="none" strike="noStrike">
                          <a:solidFill>
                            <a:srgbClr val="000000"/>
                          </a:solidFill>
                          <a:uFillTx/>
                          <a:latin typeface="Arial"/>
                        </a:rPr>
                        <a:t>A</a:t>
                      </a:r>
                      <a:r>
                        <a:rPr lang="ru-RU" sz="900" b="0" u="none" strike="noStrike">
                          <a:solidFill>
                            <a:srgbClr val="000000"/>
                          </a:solidFill>
                          <a:uFillTx/>
                          <a:latin typeface="Arial"/>
                        </a:rPr>
                        <a:t>&lt;</a:t>
                      </a:r>
                      <a:r>
                        <a:rPr lang="en-US" sz="900" b="0" u="none" strike="noStrike">
                          <a:solidFill>
                            <a:srgbClr val="000000"/>
                          </a:solidFill>
                          <a:uFillTx/>
                          <a:latin typeface="Arial"/>
                        </a:rPr>
                        <a:t>B</a:t>
                      </a:r>
                      <a:r>
                        <a:rPr lang="ru-RU" sz="900" b="0" u="none" strike="noStrike">
                          <a:solidFill>
                            <a:srgbClr val="000000"/>
                          </a:solidFill>
                          <a:uFillTx/>
                          <a:latin typeface="Arial"/>
                        </a:rPr>
                        <a:t>&lt;</a:t>
                      </a:r>
                      <a:r>
                        <a:rPr lang="en-US" sz="900" b="0" u="none" strike="noStrike">
                          <a:solidFill>
                            <a:srgbClr val="000000"/>
                          </a:solidFill>
                          <a:uFillTx/>
                          <a:latin typeface="Arial"/>
                        </a:rPr>
                        <a:t>C</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a:t>
                      </a:r>
                      <a:r>
                        <a:rPr lang="en-US" sz="1400" b="0" u="none" strike="noStrike" dirty="0">
                          <a:solidFill>
                            <a:srgbClr val="000000"/>
                          </a:solidFill>
                          <a:uFillTx/>
                          <a:latin typeface="Arial"/>
                        </a:rPr>
                        <a:t>A</a:t>
                      </a:r>
                      <a:r>
                        <a:rPr lang="ru-RU" sz="1400" b="0" u="none" strike="noStrike" dirty="0">
                          <a:solidFill>
                            <a:srgbClr val="000000"/>
                          </a:solidFill>
                          <a:uFillTx/>
                          <a:latin typeface="Arial"/>
                        </a:rPr>
                        <a:t>&lt;</a:t>
                      </a:r>
                      <a:r>
                        <a:rPr lang="en-US" sz="1400" b="0" u="none" strike="noStrike" dirty="0">
                          <a:solidFill>
                            <a:srgbClr val="000000"/>
                          </a:solidFill>
                          <a:uFillTx/>
                          <a:latin typeface="Arial"/>
                        </a:rPr>
                        <a:t>B</a:t>
                      </a:r>
                      <a:r>
                        <a:rPr lang="ru-RU" sz="1400" b="0" u="none" strike="noStrike" dirty="0">
                          <a:solidFill>
                            <a:srgbClr val="000000"/>
                          </a:solidFill>
                          <a:uFillTx/>
                          <a:latin typeface="Arial"/>
                        </a:rPr>
                        <a:t>) &amp; (</a:t>
                      </a:r>
                      <a:r>
                        <a:rPr lang="en-US" sz="1400" b="0" u="none" strike="noStrike" dirty="0">
                          <a:solidFill>
                            <a:srgbClr val="000000"/>
                          </a:solidFill>
                          <a:uFillTx/>
                          <a:latin typeface="Arial"/>
                        </a:rPr>
                        <a:t>B</a:t>
                      </a:r>
                      <a:r>
                        <a:rPr lang="ru-RU" sz="1400" b="0" u="none" strike="noStrike" dirty="0">
                          <a:solidFill>
                            <a:srgbClr val="000000"/>
                          </a:solidFill>
                          <a:uFillTx/>
                          <a:latin typeface="Arial"/>
                        </a:rPr>
                        <a:t>&lt;</a:t>
                      </a:r>
                      <a:r>
                        <a:rPr lang="en-US" sz="1400" b="0" u="none" strike="noStrike" dirty="0">
                          <a:solidFill>
                            <a:srgbClr val="000000"/>
                          </a:solidFill>
                          <a:uFillTx/>
                          <a:latin typeface="Arial"/>
                        </a:rPr>
                        <a:t>C</a:t>
                      </a:r>
                      <a:r>
                        <a:rPr lang="ru-RU" sz="1400" b="0" u="none" strike="noStrike" dirty="0">
                          <a:solidFill>
                            <a:srgbClr val="000000"/>
                          </a:solidFill>
                          <a:uFillTx/>
                          <a:latin typeface="Arial"/>
                        </a:rPr>
                        <a:t>)</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a:solidFill>
                            <a:srgbClr val="000000"/>
                          </a:solidFill>
                          <a:uFillTx/>
                          <a:latin typeface="Arial"/>
                        </a:rPr>
                        <a:t>Ve</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dirty="0">
                          <a:solidFill>
                            <a:srgbClr val="000000"/>
                          </a:solidFill>
                          <a:uFillTx/>
                          <a:latin typeface="Arial"/>
                        </a:rPr>
                        <a:t>E</a:t>
                      </a:r>
                      <a:endParaRPr lang="ru-RU" sz="12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Убывающая прямая</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a:solidFill>
                            <a:srgbClr val="000000"/>
                          </a:solidFill>
                          <a:uFillTx/>
                          <a:latin typeface="Arial"/>
                        </a:rPr>
                        <a:t>E</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a:solidFill>
                            <a:srgbClr val="000000"/>
                          </a:solidFill>
                          <a:uFillTx/>
                          <a:latin typeface="Arial"/>
                        </a:rPr>
                        <a:t>A /z </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xmlns="" val="10002"/>
                  </a:ext>
                </a:extLst>
              </a:tr>
              <a:tr h="447026">
                <a:tc>
                  <a:txBody>
                    <a:bodyPr/>
                    <a:lstStyle/>
                    <a:p>
                      <a:pPr algn="just"/>
                      <a:r>
                        <a:rPr lang="ru-RU" sz="1200" b="0" u="none" strike="noStrike">
                          <a:solidFill>
                            <a:srgbClr val="000000"/>
                          </a:solidFill>
                          <a:uFillTx/>
                          <a:latin typeface="Arial"/>
                        </a:rPr>
                        <a:t>3.</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en-US" sz="900" b="0" u="none" strike="noStrike">
                          <a:solidFill>
                            <a:srgbClr val="000000"/>
                          </a:solidFill>
                          <a:uFillTx/>
                          <a:latin typeface="Arial"/>
                        </a:rPr>
                        <a:t>A</a:t>
                      </a:r>
                      <a:r>
                        <a:rPr lang="ru-RU" sz="900" b="0" u="none" strike="noStrike">
                          <a:solidFill>
                            <a:srgbClr val="000000"/>
                          </a:solidFill>
                          <a:uFillTx/>
                          <a:latin typeface="Arial"/>
                        </a:rPr>
                        <a:t>=</a:t>
                      </a:r>
                      <a:r>
                        <a:rPr lang="en-US" sz="900" b="0" u="none" strike="noStrike">
                          <a:solidFill>
                            <a:srgbClr val="000000"/>
                          </a:solidFill>
                          <a:uFillTx/>
                          <a:latin typeface="Arial"/>
                        </a:rPr>
                        <a:t>B</a:t>
                      </a:r>
                      <a:r>
                        <a:rPr lang="ru-RU" sz="900" b="0" u="none" strike="noStrike">
                          <a:solidFill>
                            <a:srgbClr val="000000"/>
                          </a:solidFill>
                          <a:uFillTx/>
                          <a:latin typeface="Arial"/>
                        </a:rPr>
                        <a:t>=</a:t>
                      </a:r>
                      <a:r>
                        <a:rPr lang="en-US" sz="900" b="0" u="none" strike="noStrike">
                          <a:solidFill>
                            <a:srgbClr val="000000"/>
                          </a:solidFill>
                          <a:uFillTx/>
                          <a:latin typeface="Arial"/>
                        </a:rPr>
                        <a:t>C</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ru-RU" sz="1400" b="0" u="none" strike="noStrike" dirty="0">
                          <a:solidFill>
                            <a:srgbClr val="000000"/>
                          </a:solidFill>
                          <a:uFillTx/>
                          <a:latin typeface="Arial"/>
                        </a:rPr>
                        <a:t>(</a:t>
                      </a:r>
                      <a:r>
                        <a:rPr lang="en-US" sz="1400" b="0" u="none" strike="noStrike" dirty="0">
                          <a:solidFill>
                            <a:srgbClr val="000000"/>
                          </a:solidFill>
                          <a:uFillTx/>
                          <a:latin typeface="Arial"/>
                        </a:rPr>
                        <a:t>A</a:t>
                      </a:r>
                      <a:r>
                        <a:rPr lang="ru-RU" sz="1400" b="0" u="none" strike="noStrike" dirty="0">
                          <a:solidFill>
                            <a:srgbClr val="000000"/>
                          </a:solidFill>
                          <a:uFillTx/>
                          <a:latin typeface="Arial"/>
                        </a:rPr>
                        <a:t>=</a:t>
                      </a:r>
                      <a:r>
                        <a:rPr lang="en-US" sz="1400" b="0" u="none" strike="noStrike" dirty="0">
                          <a:solidFill>
                            <a:srgbClr val="000000"/>
                          </a:solidFill>
                          <a:uFillTx/>
                          <a:latin typeface="Arial"/>
                        </a:rPr>
                        <a:t>B</a:t>
                      </a:r>
                      <a:r>
                        <a:rPr lang="ru-RU" sz="1400" b="0" u="none" strike="noStrike" dirty="0">
                          <a:solidFill>
                            <a:srgbClr val="000000"/>
                          </a:solidFill>
                          <a:uFillTx/>
                          <a:latin typeface="Arial"/>
                        </a:rPr>
                        <a:t>) &amp; (</a:t>
                      </a:r>
                      <a:r>
                        <a:rPr lang="en-US" sz="1400" b="0" u="none" strike="noStrike" dirty="0">
                          <a:solidFill>
                            <a:srgbClr val="000000"/>
                          </a:solidFill>
                          <a:uFillTx/>
                          <a:latin typeface="Arial"/>
                        </a:rPr>
                        <a:t>B</a:t>
                      </a:r>
                      <a:r>
                        <a:rPr lang="ru-RU" sz="1400" b="0" u="none" strike="noStrike" dirty="0">
                          <a:solidFill>
                            <a:srgbClr val="000000"/>
                          </a:solidFill>
                          <a:uFillTx/>
                          <a:latin typeface="Arial"/>
                        </a:rPr>
                        <a:t>=</a:t>
                      </a:r>
                      <a:r>
                        <a:rPr lang="en-US" sz="1400" b="0" u="none" strike="noStrike" dirty="0">
                          <a:solidFill>
                            <a:srgbClr val="000000"/>
                          </a:solidFill>
                          <a:uFillTx/>
                          <a:latin typeface="Arial"/>
                        </a:rPr>
                        <a:t>C</a:t>
                      </a:r>
                      <a:r>
                        <a:rPr lang="ru-RU" sz="1400" b="0" u="none" strike="noStrike" dirty="0">
                          <a:solidFill>
                            <a:srgbClr val="000000"/>
                          </a:solidFill>
                          <a:uFillTx/>
                          <a:latin typeface="Arial"/>
                        </a:rPr>
                        <a:t>)</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a:solidFill>
                            <a:srgbClr val="000000"/>
                          </a:solidFill>
                          <a:uFillTx/>
                          <a:latin typeface="Arial"/>
                        </a:rPr>
                        <a:t>Vi</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a:solidFill>
                            <a:srgbClr val="000000"/>
                          </a:solidFill>
                          <a:uFillTx/>
                          <a:latin typeface="Arial"/>
                        </a:rPr>
                        <a:t>I</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Параллельная прямая оси абсцисс</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a:solidFill>
                            <a:srgbClr val="000000"/>
                          </a:solidFill>
                          <a:uFillTx/>
                          <a:latin typeface="Arial"/>
                        </a:rPr>
                        <a:t>I</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a:solidFill>
                            <a:srgbClr val="000000"/>
                          </a:solidFill>
                          <a:uFillTx/>
                          <a:latin typeface="Arial"/>
                        </a:rPr>
                        <a:t>-</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xmlns="" val="10003"/>
                  </a:ext>
                </a:extLst>
              </a:tr>
              <a:tr h="0">
                <a:tc>
                  <a:txBody>
                    <a:bodyPr/>
                    <a:lstStyle/>
                    <a:p>
                      <a:pPr algn="just"/>
                      <a:r>
                        <a:rPr lang="en-US" sz="1200" b="0" u="none" strike="noStrike">
                          <a:solidFill>
                            <a:srgbClr val="000000"/>
                          </a:solidFill>
                          <a:uFillTx/>
                          <a:latin typeface="Arial"/>
                        </a:rPr>
                        <a:t>4.</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en-US" sz="900" b="0" u="none" strike="noStrike">
                          <a:solidFill>
                            <a:srgbClr val="000000"/>
                          </a:solidFill>
                          <a:uFillTx/>
                          <a:latin typeface="Arial"/>
                        </a:rPr>
                        <a:t>A&lt;B=C</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ru-RU" sz="1400" b="0" u="none" strike="noStrike" dirty="0">
                          <a:solidFill>
                            <a:srgbClr val="000000"/>
                          </a:solidFill>
                          <a:uFillTx/>
                          <a:latin typeface="Arial"/>
                        </a:rPr>
                        <a:t>(</a:t>
                      </a:r>
                      <a:r>
                        <a:rPr lang="en-US" sz="1400" b="0" u="none" strike="noStrike" dirty="0">
                          <a:solidFill>
                            <a:srgbClr val="000000"/>
                          </a:solidFill>
                          <a:uFillTx/>
                          <a:latin typeface="Arial"/>
                        </a:rPr>
                        <a:t>A&lt;B</a:t>
                      </a:r>
                      <a:r>
                        <a:rPr lang="ru-RU" sz="1400" b="0" u="none" strike="noStrike" dirty="0">
                          <a:solidFill>
                            <a:srgbClr val="000000"/>
                          </a:solidFill>
                          <a:uFillTx/>
                          <a:latin typeface="Arial"/>
                        </a:rPr>
                        <a:t>) &amp; (</a:t>
                      </a:r>
                      <a:r>
                        <a:rPr lang="en-US" sz="1400" b="0" u="none" strike="noStrike" dirty="0">
                          <a:solidFill>
                            <a:srgbClr val="000000"/>
                          </a:solidFill>
                          <a:uFillTx/>
                          <a:latin typeface="Arial"/>
                        </a:rPr>
                        <a:t>B=C</a:t>
                      </a:r>
                      <a:r>
                        <a:rPr lang="ru-RU" sz="1400" b="0" u="none" strike="noStrike" dirty="0">
                          <a:solidFill>
                            <a:srgbClr val="000000"/>
                          </a:solidFill>
                          <a:uFillTx/>
                          <a:latin typeface="Arial"/>
                        </a:rPr>
                        <a:t>)</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dirty="0" err="1">
                          <a:solidFill>
                            <a:srgbClr val="000000"/>
                          </a:solidFill>
                          <a:uFillTx/>
                          <a:latin typeface="Arial"/>
                        </a:rPr>
                        <a:t>Vb</a:t>
                      </a:r>
                      <a:endParaRPr lang="ru-RU" sz="12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a:solidFill>
                            <a:srgbClr val="FF0000"/>
                          </a:solidFill>
                          <a:uFillTx/>
                          <a:latin typeface="Arial"/>
                        </a:rPr>
                        <a:t>B</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Верхняя ступенька на подъем</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a:solidFill>
                            <a:srgbClr val="FF0000"/>
                          </a:solidFill>
                          <a:uFillTx/>
                          <a:latin typeface="Arial"/>
                        </a:rPr>
                        <a:t>P</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a:solidFill>
                            <a:srgbClr val="0070C0"/>
                          </a:solidFill>
                          <a:uFillTx/>
                          <a:latin typeface="Arial"/>
                        </a:rPr>
                        <a:t>D  /z</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xmlns="" val="10004"/>
                  </a:ext>
                </a:extLst>
              </a:tr>
              <a:tr h="447026">
                <a:tc>
                  <a:txBody>
                    <a:bodyPr/>
                    <a:lstStyle/>
                    <a:p>
                      <a:pPr algn="just"/>
                      <a:r>
                        <a:rPr lang="en-US" sz="1200" b="0" u="none" strike="noStrike">
                          <a:solidFill>
                            <a:srgbClr val="000000"/>
                          </a:solidFill>
                          <a:uFillTx/>
                          <a:latin typeface="Arial"/>
                        </a:rPr>
                        <a:t>5.</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en-US" sz="900" b="0" u="none" strike="noStrike">
                          <a:solidFill>
                            <a:srgbClr val="000000"/>
                          </a:solidFill>
                          <a:uFillTx/>
                          <a:latin typeface="Arial"/>
                        </a:rPr>
                        <a:t>A=B&lt;C</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a:t>
                      </a:r>
                      <a:r>
                        <a:rPr lang="en-US" sz="1400" b="0" u="none" strike="noStrike" dirty="0">
                          <a:solidFill>
                            <a:srgbClr val="000000"/>
                          </a:solidFill>
                          <a:uFillTx/>
                          <a:latin typeface="Arial"/>
                        </a:rPr>
                        <a:t>A</a:t>
                      </a:r>
                      <a:r>
                        <a:rPr lang="ru-RU" sz="1400" b="0" u="none" strike="noStrike" dirty="0">
                          <a:solidFill>
                            <a:srgbClr val="000000"/>
                          </a:solidFill>
                          <a:uFillTx/>
                          <a:latin typeface="Arial"/>
                        </a:rPr>
                        <a:t>=</a:t>
                      </a:r>
                      <a:r>
                        <a:rPr lang="en-US" sz="1400" b="0" u="none" strike="noStrike" dirty="0">
                          <a:solidFill>
                            <a:srgbClr val="000000"/>
                          </a:solidFill>
                          <a:uFillTx/>
                          <a:latin typeface="Arial"/>
                        </a:rPr>
                        <a:t>B</a:t>
                      </a:r>
                      <a:r>
                        <a:rPr lang="ru-RU" sz="1400" b="0" u="none" strike="noStrike" dirty="0">
                          <a:solidFill>
                            <a:srgbClr val="000000"/>
                          </a:solidFill>
                          <a:uFillTx/>
                          <a:latin typeface="Arial"/>
                        </a:rPr>
                        <a:t>) &amp; (</a:t>
                      </a:r>
                      <a:r>
                        <a:rPr lang="en-US" sz="1400" b="0" u="none" strike="noStrike" dirty="0">
                          <a:solidFill>
                            <a:srgbClr val="000000"/>
                          </a:solidFill>
                          <a:uFillTx/>
                          <a:latin typeface="Arial"/>
                        </a:rPr>
                        <a:t>B&lt;C</a:t>
                      </a:r>
                      <a:r>
                        <a:rPr lang="ru-RU" sz="1400" b="0" u="none" strike="noStrike" dirty="0">
                          <a:solidFill>
                            <a:srgbClr val="000000"/>
                          </a:solidFill>
                          <a:uFillTx/>
                          <a:latin typeface="Arial"/>
                        </a:rPr>
                        <a:t>)</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dirty="0" err="1">
                          <a:solidFill>
                            <a:srgbClr val="000000"/>
                          </a:solidFill>
                          <a:uFillTx/>
                          <a:latin typeface="Arial"/>
                        </a:rPr>
                        <a:t>Vp</a:t>
                      </a:r>
                      <a:endParaRPr lang="ru-RU" sz="12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a:solidFill>
                            <a:srgbClr val="FF0000"/>
                          </a:solidFill>
                          <a:uFillTx/>
                          <a:latin typeface="Arial"/>
                        </a:rPr>
                        <a:t>P</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Нижняя ступенька на подъем</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a:solidFill>
                            <a:srgbClr val="FF0000"/>
                          </a:solidFill>
                          <a:uFillTx/>
                          <a:latin typeface="Arial"/>
                        </a:rPr>
                        <a:t>B</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a:solidFill>
                            <a:srgbClr val="0070C0"/>
                          </a:solidFill>
                          <a:uFillTx/>
                          <a:latin typeface="Arial"/>
                        </a:rPr>
                        <a:t>T  /z</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xmlns="" val="10005"/>
                  </a:ext>
                </a:extLst>
              </a:tr>
              <a:tr h="447026">
                <a:tc>
                  <a:txBody>
                    <a:bodyPr/>
                    <a:lstStyle/>
                    <a:p>
                      <a:pPr algn="just"/>
                      <a:r>
                        <a:rPr lang="en-US" sz="1200" b="0" u="none" strike="noStrike">
                          <a:solidFill>
                            <a:srgbClr val="000000"/>
                          </a:solidFill>
                          <a:uFillTx/>
                          <a:latin typeface="Arial"/>
                        </a:rPr>
                        <a:t>6.</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en-US" sz="900" b="0" u="none" strike="noStrike">
                          <a:solidFill>
                            <a:srgbClr val="000000"/>
                          </a:solidFill>
                          <a:uFillTx/>
                          <a:latin typeface="Arial"/>
                        </a:rPr>
                        <a:t>A=B&gt;C</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a:t>
                      </a:r>
                      <a:r>
                        <a:rPr lang="en-US" sz="1400" b="0" u="none" strike="noStrike" dirty="0">
                          <a:solidFill>
                            <a:srgbClr val="000000"/>
                          </a:solidFill>
                          <a:uFillTx/>
                          <a:latin typeface="Arial"/>
                        </a:rPr>
                        <a:t>A</a:t>
                      </a:r>
                      <a:r>
                        <a:rPr lang="ru-RU" sz="1400" b="0" u="none" strike="noStrike" dirty="0">
                          <a:solidFill>
                            <a:srgbClr val="000000"/>
                          </a:solidFill>
                          <a:uFillTx/>
                          <a:latin typeface="Arial"/>
                        </a:rPr>
                        <a:t>=</a:t>
                      </a:r>
                      <a:r>
                        <a:rPr lang="en-US" sz="1400" b="0" u="none" strike="noStrike" dirty="0">
                          <a:solidFill>
                            <a:srgbClr val="000000"/>
                          </a:solidFill>
                          <a:uFillTx/>
                          <a:latin typeface="Arial"/>
                        </a:rPr>
                        <a:t>B</a:t>
                      </a:r>
                      <a:r>
                        <a:rPr lang="ru-RU" sz="1400" b="0" u="none" strike="noStrike" dirty="0">
                          <a:solidFill>
                            <a:srgbClr val="000000"/>
                          </a:solidFill>
                          <a:uFillTx/>
                          <a:latin typeface="Arial"/>
                        </a:rPr>
                        <a:t>) &amp; (</a:t>
                      </a:r>
                      <a:r>
                        <a:rPr lang="en-US" sz="1400" b="0" u="none" strike="noStrike" dirty="0">
                          <a:solidFill>
                            <a:srgbClr val="000000"/>
                          </a:solidFill>
                          <a:uFillTx/>
                          <a:latin typeface="Arial"/>
                        </a:rPr>
                        <a:t>B&gt;C</a:t>
                      </a:r>
                      <a:r>
                        <a:rPr lang="ru-RU" sz="1400" b="0" u="none" strike="noStrike" dirty="0">
                          <a:solidFill>
                            <a:srgbClr val="000000"/>
                          </a:solidFill>
                          <a:uFillTx/>
                          <a:latin typeface="Arial"/>
                        </a:rPr>
                        <a:t>)</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a:solidFill>
                            <a:srgbClr val="000000"/>
                          </a:solidFill>
                          <a:uFillTx/>
                          <a:latin typeface="Arial"/>
                        </a:rPr>
                        <a:t>Vd</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a:solidFill>
                            <a:srgbClr val="0070C0"/>
                          </a:solidFill>
                          <a:uFillTx/>
                          <a:latin typeface="Arial"/>
                        </a:rPr>
                        <a:t>D</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Верхняя ступенька на спуск</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dirty="0">
                          <a:solidFill>
                            <a:srgbClr val="0070C0"/>
                          </a:solidFill>
                          <a:uFillTx/>
                          <a:latin typeface="Arial"/>
                        </a:rPr>
                        <a:t>T</a:t>
                      </a:r>
                      <a:endParaRPr lang="ru-RU" sz="9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dirty="0">
                          <a:solidFill>
                            <a:srgbClr val="FF0000"/>
                          </a:solidFill>
                          <a:uFillTx/>
                          <a:latin typeface="Arial"/>
                        </a:rPr>
                        <a:t>B    /z</a:t>
                      </a:r>
                      <a:endParaRPr lang="ru-RU" sz="9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xmlns="" val="10006"/>
                  </a:ext>
                </a:extLst>
              </a:tr>
              <a:tr h="447026">
                <a:tc>
                  <a:txBody>
                    <a:bodyPr/>
                    <a:lstStyle/>
                    <a:p>
                      <a:pPr algn="just"/>
                      <a:r>
                        <a:rPr lang="en-US" sz="1200" b="0" u="none" strike="noStrike">
                          <a:solidFill>
                            <a:srgbClr val="000000"/>
                          </a:solidFill>
                          <a:uFillTx/>
                          <a:latin typeface="Arial"/>
                        </a:rPr>
                        <a:t>7.</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en-US" sz="900" b="0" u="none" strike="noStrike">
                          <a:solidFill>
                            <a:srgbClr val="000000"/>
                          </a:solidFill>
                          <a:uFillTx/>
                          <a:latin typeface="Arial"/>
                        </a:rPr>
                        <a:t>A&gt;B=C</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a:t>
                      </a:r>
                      <a:r>
                        <a:rPr lang="en-US" sz="1400" b="0" u="none" strike="noStrike" dirty="0">
                          <a:solidFill>
                            <a:srgbClr val="000000"/>
                          </a:solidFill>
                          <a:uFillTx/>
                          <a:latin typeface="Arial"/>
                        </a:rPr>
                        <a:t>A&gt;B</a:t>
                      </a:r>
                      <a:r>
                        <a:rPr lang="ru-RU" sz="1400" b="0" u="none" strike="noStrike" dirty="0">
                          <a:solidFill>
                            <a:srgbClr val="000000"/>
                          </a:solidFill>
                          <a:uFillTx/>
                          <a:latin typeface="Arial"/>
                        </a:rPr>
                        <a:t>) &amp; (</a:t>
                      </a:r>
                      <a:r>
                        <a:rPr lang="en-US" sz="1400" b="0" u="none" strike="noStrike" dirty="0">
                          <a:solidFill>
                            <a:srgbClr val="000000"/>
                          </a:solidFill>
                          <a:uFillTx/>
                          <a:latin typeface="Arial"/>
                        </a:rPr>
                        <a:t>B</a:t>
                      </a:r>
                      <a:r>
                        <a:rPr lang="ru-RU" sz="1400" b="0" u="none" strike="noStrike" dirty="0">
                          <a:solidFill>
                            <a:srgbClr val="000000"/>
                          </a:solidFill>
                          <a:uFillTx/>
                          <a:latin typeface="Arial"/>
                        </a:rPr>
                        <a:t>=</a:t>
                      </a:r>
                      <a:r>
                        <a:rPr lang="en-US" sz="1400" b="0" u="none" strike="noStrike" dirty="0">
                          <a:solidFill>
                            <a:srgbClr val="000000"/>
                          </a:solidFill>
                          <a:uFillTx/>
                          <a:latin typeface="Arial"/>
                        </a:rPr>
                        <a:t>C</a:t>
                      </a:r>
                      <a:r>
                        <a:rPr lang="ru-RU" sz="1400" b="0" u="none" strike="noStrike" dirty="0">
                          <a:solidFill>
                            <a:srgbClr val="000000"/>
                          </a:solidFill>
                          <a:uFillTx/>
                          <a:latin typeface="Arial"/>
                        </a:rPr>
                        <a:t>)</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a:solidFill>
                            <a:srgbClr val="000000"/>
                          </a:solidFill>
                          <a:uFillTx/>
                          <a:latin typeface="Arial"/>
                        </a:rPr>
                        <a:t>Vt</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a:solidFill>
                            <a:srgbClr val="0070C0"/>
                          </a:solidFill>
                          <a:uFillTx/>
                          <a:latin typeface="Arial"/>
                        </a:rPr>
                        <a:t>T</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Нижняя ступенька на спуск</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a:solidFill>
                            <a:srgbClr val="0070C0"/>
                          </a:solidFill>
                          <a:uFillTx/>
                          <a:latin typeface="Arial"/>
                        </a:rPr>
                        <a:t>D</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a:solidFill>
                            <a:srgbClr val="FF0000"/>
                          </a:solidFill>
                          <a:uFillTx/>
                          <a:latin typeface="Arial"/>
                        </a:rPr>
                        <a:t>P    /z</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xmlns="" val="10007"/>
                  </a:ext>
                </a:extLst>
              </a:tr>
              <a:tr h="447026">
                <a:tc>
                  <a:txBody>
                    <a:bodyPr/>
                    <a:lstStyle/>
                    <a:p>
                      <a:pPr algn="just"/>
                      <a:r>
                        <a:rPr lang="en-US" sz="1200" b="0" u="none" strike="noStrike">
                          <a:solidFill>
                            <a:srgbClr val="000000"/>
                          </a:solidFill>
                          <a:uFillTx/>
                          <a:latin typeface="Arial"/>
                        </a:rPr>
                        <a:t>8.</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en-US" sz="900" b="0" u="none" strike="noStrike">
                          <a:solidFill>
                            <a:srgbClr val="000000"/>
                          </a:solidFill>
                          <a:uFillTx/>
                          <a:latin typeface="Arial"/>
                        </a:rPr>
                        <a:t>A&lt;B&gt;C &amp; A&lt;C</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a:t>
                      </a:r>
                      <a:r>
                        <a:rPr lang="en-US" sz="1400" b="0" u="none" strike="noStrike" dirty="0">
                          <a:solidFill>
                            <a:srgbClr val="000000"/>
                          </a:solidFill>
                          <a:uFillTx/>
                          <a:latin typeface="Arial"/>
                        </a:rPr>
                        <a:t>A&lt;B</a:t>
                      </a:r>
                      <a:r>
                        <a:rPr lang="ru-RU" sz="1400" b="0" u="none" strike="noStrike" dirty="0">
                          <a:solidFill>
                            <a:srgbClr val="000000"/>
                          </a:solidFill>
                          <a:uFillTx/>
                          <a:latin typeface="Arial"/>
                        </a:rPr>
                        <a:t>) &amp; (</a:t>
                      </a:r>
                      <a:r>
                        <a:rPr lang="en-US" sz="1400" b="0" u="none" strike="noStrike" dirty="0">
                          <a:solidFill>
                            <a:srgbClr val="000000"/>
                          </a:solidFill>
                          <a:uFillTx/>
                          <a:latin typeface="Arial"/>
                        </a:rPr>
                        <a:t>B&gt;C</a:t>
                      </a:r>
                      <a:r>
                        <a:rPr lang="ru-RU" sz="1400" b="0" u="none" strike="noStrike" dirty="0">
                          <a:solidFill>
                            <a:srgbClr val="000000"/>
                          </a:solidFill>
                          <a:uFillTx/>
                          <a:latin typeface="Arial"/>
                        </a:rPr>
                        <a:t>)</a:t>
                      </a:r>
                      <a:r>
                        <a:rPr lang="en-US" sz="1400" b="0" u="none" strike="noStrike" dirty="0">
                          <a:solidFill>
                            <a:srgbClr val="000000"/>
                          </a:solidFill>
                          <a:uFillTx/>
                          <a:latin typeface="Arial"/>
                        </a:rPr>
                        <a:t>&amp;(A&lt;C)</a:t>
                      </a:r>
                      <a:endParaRPr lang="ru-RU" sz="14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a:solidFill>
                            <a:srgbClr val="000000"/>
                          </a:solidFill>
                          <a:uFillTx/>
                          <a:latin typeface="Arial"/>
                        </a:rPr>
                        <a:t>VG</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1" u="none" strike="noStrike" dirty="0">
                          <a:solidFill>
                            <a:srgbClr val="FFC000"/>
                          </a:solidFill>
                          <a:uFillTx/>
                          <a:latin typeface="Arial"/>
                        </a:rPr>
                        <a:t>G</a:t>
                      </a:r>
                      <a:endParaRPr lang="ru-RU" sz="12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Излом верхний с левым нижним концом</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1" u="none" strike="noStrike">
                          <a:solidFill>
                            <a:srgbClr val="FFC000"/>
                          </a:solidFill>
                          <a:uFillTx/>
                          <a:latin typeface="Arial"/>
                        </a:rPr>
                        <a:t>g</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a:solidFill>
                            <a:srgbClr val="000000"/>
                          </a:solidFill>
                          <a:uFillTx/>
                          <a:latin typeface="Arial"/>
                        </a:rPr>
                        <a:t>Q</a:t>
                      </a:r>
                      <a:r>
                        <a:rPr lang="en-US" sz="900" b="0" u="none" strike="noStrike">
                          <a:solidFill>
                            <a:srgbClr val="000000"/>
                          </a:solidFill>
                          <a:uFillTx/>
                          <a:latin typeface="Arial"/>
                        </a:rPr>
                        <a:t>     /z</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xmlns="" val="10008"/>
                  </a:ext>
                </a:extLst>
              </a:tr>
              <a:tr h="447026">
                <a:tc>
                  <a:txBody>
                    <a:bodyPr/>
                    <a:lstStyle/>
                    <a:p>
                      <a:pPr algn="just"/>
                      <a:r>
                        <a:rPr lang="en-US" sz="1200" b="0" u="none" strike="noStrike">
                          <a:solidFill>
                            <a:srgbClr val="000000"/>
                          </a:solidFill>
                          <a:uFillTx/>
                          <a:latin typeface="Arial"/>
                        </a:rPr>
                        <a:t>9</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en-US" sz="900" b="0" u="none" strike="noStrike">
                          <a:solidFill>
                            <a:srgbClr val="000000"/>
                          </a:solidFill>
                          <a:uFillTx/>
                          <a:latin typeface="Arial"/>
                        </a:rPr>
                        <a:t>A&lt;B&gt;C &amp; A=C</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a:t>
                      </a:r>
                      <a:r>
                        <a:rPr lang="en-US" sz="1400" b="0" u="none" strike="noStrike" dirty="0">
                          <a:solidFill>
                            <a:srgbClr val="000000"/>
                          </a:solidFill>
                          <a:uFillTx/>
                          <a:latin typeface="Arial"/>
                        </a:rPr>
                        <a:t>A&lt;B</a:t>
                      </a:r>
                      <a:r>
                        <a:rPr lang="ru-RU" sz="1400" b="0" u="none" strike="noStrike" dirty="0">
                          <a:solidFill>
                            <a:srgbClr val="000000"/>
                          </a:solidFill>
                          <a:uFillTx/>
                          <a:latin typeface="Arial"/>
                        </a:rPr>
                        <a:t>) &amp; (</a:t>
                      </a:r>
                      <a:r>
                        <a:rPr lang="en-US" sz="1400" b="0" u="none" strike="noStrike" dirty="0">
                          <a:solidFill>
                            <a:srgbClr val="000000"/>
                          </a:solidFill>
                          <a:uFillTx/>
                          <a:latin typeface="Arial"/>
                        </a:rPr>
                        <a:t>B&gt;C</a:t>
                      </a:r>
                      <a:r>
                        <a:rPr lang="ru-RU" sz="1400" b="0" u="none" strike="noStrike" dirty="0">
                          <a:solidFill>
                            <a:srgbClr val="000000"/>
                          </a:solidFill>
                          <a:uFillTx/>
                          <a:latin typeface="Arial"/>
                        </a:rPr>
                        <a:t>)</a:t>
                      </a:r>
                      <a:r>
                        <a:rPr lang="en-US" sz="1400" b="0" u="none" strike="noStrike" dirty="0">
                          <a:solidFill>
                            <a:srgbClr val="000000"/>
                          </a:solidFill>
                          <a:uFillTx/>
                          <a:latin typeface="Arial"/>
                        </a:rPr>
                        <a:t>&amp;(A=C)</a:t>
                      </a:r>
                      <a:endParaRPr lang="ru-RU" sz="14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a:solidFill>
                            <a:srgbClr val="000000"/>
                          </a:solidFill>
                          <a:uFillTx/>
                          <a:latin typeface="Arial"/>
                        </a:rPr>
                        <a:t>VH</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dirty="0">
                          <a:solidFill>
                            <a:srgbClr val="000000"/>
                          </a:solidFill>
                          <a:uFillTx/>
                          <a:latin typeface="Arial"/>
                        </a:rPr>
                        <a:t>H</a:t>
                      </a:r>
                      <a:endParaRPr lang="ru-RU" sz="12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Излом верхний с одинаковыми концами</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dirty="0">
                          <a:solidFill>
                            <a:srgbClr val="000000"/>
                          </a:solidFill>
                          <a:uFillTx/>
                          <a:latin typeface="Arial"/>
                        </a:rPr>
                        <a:t>h</a:t>
                      </a:r>
                      <a:endParaRPr lang="ru-RU" sz="9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a:solidFill>
                            <a:srgbClr val="000000"/>
                          </a:solidFill>
                          <a:uFillTx/>
                          <a:latin typeface="Arial"/>
                        </a:rPr>
                        <a:t>H    /z</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xmlns="" val="10009"/>
                  </a:ext>
                </a:extLst>
              </a:tr>
              <a:tr h="447026">
                <a:tc>
                  <a:txBody>
                    <a:bodyPr/>
                    <a:lstStyle/>
                    <a:p>
                      <a:pPr algn="just"/>
                      <a:r>
                        <a:rPr lang="en-US" sz="1200" b="0" u="none" strike="noStrike">
                          <a:solidFill>
                            <a:srgbClr val="000000"/>
                          </a:solidFill>
                          <a:uFillTx/>
                          <a:latin typeface="Arial"/>
                        </a:rPr>
                        <a:t>10</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en-US" sz="900" b="0" u="none" strike="noStrike">
                          <a:solidFill>
                            <a:srgbClr val="000000"/>
                          </a:solidFill>
                          <a:uFillTx/>
                          <a:latin typeface="Arial"/>
                        </a:rPr>
                        <a:t>A&lt;B&gt;C &amp; A&gt;C</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a:t>
                      </a:r>
                      <a:r>
                        <a:rPr lang="en-US" sz="1400" b="0" u="none" strike="noStrike" dirty="0">
                          <a:solidFill>
                            <a:srgbClr val="000000"/>
                          </a:solidFill>
                          <a:uFillTx/>
                          <a:latin typeface="Arial"/>
                        </a:rPr>
                        <a:t>A&lt;B</a:t>
                      </a:r>
                      <a:r>
                        <a:rPr lang="ru-RU" sz="1400" b="0" u="none" strike="noStrike" dirty="0">
                          <a:solidFill>
                            <a:srgbClr val="000000"/>
                          </a:solidFill>
                          <a:uFillTx/>
                          <a:latin typeface="Arial"/>
                        </a:rPr>
                        <a:t>) &amp; (</a:t>
                      </a:r>
                      <a:r>
                        <a:rPr lang="en-US" sz="1400" b="0" u="none" strike="noStrike" dirty="0">
                          <a:solidFill>
                            <a:srgbClr val="000000"/>
                          </a:solidFill>
                          <a:uFillTx/>
                          <a:latin typeface="Arial"/>
                        </a:rPr>
                        <a:t>B&gt;C</a:t>
                      </a:r>
                      <a:r>
                        <a:rPr lang="ru-RU" sz="1400" b="0" u="none" strike="noStrike" dirty="0">
                          <a:solidFill>
                            <a:srgbClr val="000000"/>
                          </a:solidFill>
                          <a:uFillTx/>
                          <a:latin typeface="Arial"/>
                        </a:rPr>
                        <a:t>)</a:t>
                      </a:r>
                      <a:r>
                        <a:rPr lang="en-US" sz="1400" b="0" u="none" strike="noStrike" dirty="0">
                          <a:solidFill>
                            <a:srgbClr val="000000"/>
                          </a:solidFill>
                          <a:uFillTx/>
                          <a:latin typeface="Arial"/>
                        </a:rPr>
                        <a:t>&amp;(A&gt;C)</a:t>
                      </a:r>
                      <a:endParaRPr lang="ru-RU" sz="14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a:solidFill>
                            <a:srgbClr val="000000"/>
                          </a:solidFill>
                          <a:uFillTx/>
                          <a:latin typeface="Arial"/>
                        </a:rPr>
                        <a:t>VQ</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ru-RU" sz="1200" b="0" u="none" strike="noStrike" dirty="0">
                          <a:solidFill>
                            <a:srgbClr val="000000"/>
                          </a:solidFill>
                          <a:uFillTx/>
                          <a:latin typeface="Arial"/>
                        </a:rPr>
                        <a:t>Q </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Излом верхний с правым нижним концом</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ru-RU" sz="1200" b="0" u="none" strike="noStrike">
                          <a:solidFill>
                            <a:srgbClr val="000000"/>
                          </a:solidFill>
                          <a:uFillTx/>
                          <a:latin typeface="Arial"/>
                        </a:rPr>
                        <a:t>q</a:t>
                      </a:r>
                      <a:r>
                        <a:rPr lang="en-US" sz="900" b="0" u="none" strike="noStrike">
                          <a:solidFill>
                            <a:srgbClr val="000000"/>
                          </a:solidFill>
                          <a:uFillTx/>
                          <a:latin typeface="Arial"/>
                        </a:rPr>
                        <a:t> </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1" u="none" strike="noStrike">
                          <a:solidFill>
                            <a:srgbClr val="FFC000"/>
                          </a:solidFill>
                          <a:uFillTx/>
                          <a:latin typeface="Arial"/>
                        </a:rPr>
                        <a:t>G</a:t>
                      </a:r>
                      <a:r>
                        <a:rPr lang="en-US" sz="900" b="0" u="none" strike="noStrike">
                          <a:solidFill>
                            <a:srgbClr val="000000"/>
                          </a:solidFill>
                          <a:uFillTx/>
                          <a:latin typeface="Arial"/>
                        </a:rPr>
                        <a:t>    /z</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xmlns="" val="10010"/>
                  </a:ext>
                </a:extLst>
              </a:tr>
              <a:tr h="572308">
                <a:tc>
                  <a:txBody>
                    <a:bodyPr/>
                    <a:lstStyle/>
                    <a:p>
                      <a:pPr algn="just"/>
                      <a:r>
                        <a:rPr lang="en-US" sz="1200" b="0" u="none" strike="noStrike">
                          <a:solidFill>
                            <a:srgbClr val="000000"/>
                          </a:solidFill>
                          <a:uFillTx/>
                          <a:latin typeface="Arial"/>
                        </a:rPr>
                        <a:t>11</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en-US" sz="900" b="0" u="none" strike="noStrike">
                          <a:solidFill>
                            <a:srgbClr val="000000"/>
                          </a:solidFill>
                          <a:uFillTx/>
                          <a:latin typeface="Arial"/>
                        </a:rPr>
                        <a:t>A&gt;B&lt;C &amp; A&lt;C</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a:t>
                      </a:r>
                      <a:r>
                        <a:rPr lang="en-US" sz="1400" b="0" u="none" strike="noStrike" dirty="0">
                          <a:solidFill>
                            <a:srgbClr val="000000"/>
                          </a:solidFill>
                          <a:uFillTx/>
                          <a:latin typeface="Arial"/>
                        </a:rPr>
                        <a:t>A&gt;B</a:t>
                      </a:r>
                      <a:r>
                        <a:rPr lang="ru-RU" sz="1400" b="0" u="none" strike="noStrike" dirty="0">
                          <a:solidFill>
                            <a:srgbClr val="000000"/>
                          </a:solidFill>
                          <a:uFillTx/>
                          <a:latin typeface="Arial"/>
                        </a:rPr>
                        <a:t>) &amp; (</a:t>
                      </a:r>
                      <a:r>
                        <a:rPr lang="en-US" sz="1400" b="0" u="none" strike="noStrike" dirty="0">
                          <a:solidFill>
                            <a:srgbClr val="000000"/>
                          </a:solidFill>
                          <a:uFillTx/>
                          <a:latin typeface="Arial"/>
                        </a:rPr>
                        <a:t>B&lt;C</a:t>
                      </a:r>
                      <a:r>
                        <a:rPr lang="ru-RU" sz="1400" b="0" u="none" strike="noStrike" dirty="0">
                          <a:solidFill>
                            <a:srgbClr val="000000"/>
                          </a:solidFill>
                          <a:uFillTx/>
                          <a:latin typeface="Arial"/>
                        </a:rPr>
                        <a:t>)</a:t>
                      </a:r>
                      <a:r>
                        <a:rPr lang="en-US" sz="1400" b="0" u="none" strike="noStrike" dirty="0">
                          <a:solidFill>
                            <a:srgbClr val="000000"/>
                          </a:solidFill>
                          <a:uFillTx/>
                          <a:latin typeface="Arial"/>
                        </a:rPr>
                        <a:t>&amp;(A&lt;C)</a:t>
                      </a:r>
                      <a:endParaRPr lang="ru-RU" sz="14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a:solidFill>
                            <a:srgbClr val="000000"/>
                          </a:solidFill>
                          <a:uFillTx/>
                          <a:latin typeface="Arial"/>
                        </a:rPr>
                        <a:t>vg</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1" u="none" strike="noStrike" dirty="0">
                          <a:solidFill>
                            <a:srgbClr val="FFC000"/>
                          </a:solidFill>
                          <a:uFillTx/>
                          <a:latin typeface="Arial"/>
                        </a:rPr>
                        <a:t>g</a:t>
                      </a:r>
                      <a:endParaRPr lang="ru-RU" sz="12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Излом нижний с левым верхним концом</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1" u="none" strike="noStrike">
                          <a:solidFill>
                            <a:srgbClr val="FFC000"/>
                          </a:solidFill>
                          <a:uFillTx/>
                          <a:latin typeface="Arial"/>
                        </a:rPr>
                        <a:t>G</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000" b="0" u="none" strike="noStrike">
                          <a:solidFill>
                            <a:srgbClr val="FFC000"/>
                          </a:solidFill>
                          <a:uFillTx/>
                          <a:latin typeface="Arial"/>
                        </a:rPr>
                        <a:t>g</a:t>
                      </a:r>
                      <a:r>
                        <a:rPr lang="en-US" sz="900" b="0" u="none" strike="noStrike">
                          <a:solidFill>
                            <a:srgbClr val="000000"/>
                          </a:solidFill>
                          <a:uFillTx/>
                          <a:latin typeface="Arial"/>
                        </a:rPr>
                        <a:t>    /z </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xmlns="" val="10011"/>
                  </a:ext>
                </a:extLst>
              </a:tr>
              <a:tr h="447026">
                <a:tc>
                  <a:txBody>
                    <a:bodyPr/>
                    <a:lstStyle/>
                    <a:p>
                      <a:pPr algn="just"/>
                      <a:r>
                        <a:rPr lang="en-US" sz="1200" b="0" u="none" strike="noStrike">
                          <a:solidFill>
                            <a:srgbClr val="000000"/>
                          </a:solidFill>
                          <a:uFillTx/>
                          <a:latin typeface="Arial"/>
                        </a:rPr>
                        <a:t>12</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en-US" sz="900" b="0" u="none" strike="noStrike">
                          <a:solidFill>
                            <a:srgbClr val="000000"/>
                          </a:solidFill>
                          <a:uFillTx/>
                          <a:latin typeface="Arial"/>
                        </a:rPr>
                        <a:t>A&gt;B&lt;C &amp; A=C</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a:t>
                      </a:r>
                      <a:r>
                        <a:rPr lang="en-US" sz="1400" b="0" u="none" strike="noStrike" dirty="0">
                          <a:solidFill>
                            <a:srgbClr val="000000"/>
                          </a:solidFill>
                          <a:uFillTx/>
                          <a:latin typeface="Arial"/>
                        </a:rPr>
                        <a:t>A&gt;B</a:t>
                      </a:r>
                      <a:r>
                        <a:rPr lang="ru-RU" sz="1400" b="0" u="none" strike="noStrike" dirty="0">
                          <a:solidFill>
                            <a:srgbClr val="000000"/>
                          </a:solidFill>
                          <a:uFillTx/>
                          <a:latin typeface="Arial"/>
                        </a:rPr>
                        <a:t>) &amp; (</a:t>
                      </a:r>
                      <a:r>
                        <a:rPr lang="en-US" sz="1400" b="0" u="none" strike="noStrike" dirty="0">
                          <a:solidFill>
                            <a:srgbClr val="000000"/>
                          </a:solidFill>
                          <a:uFillTx/>
                          <a:latin typeface="Arial"/>
                        </a:rPr>
                        <a:t>B&lt;C</a:t>
                      </a:r>
                      <a:r>
                        <a:rPr lang="ru-RU" sz="1400" b="0" u="none" strike="noStrike" dirty="0">
                          <a:solidFill>
                            <a:srgbClr val="000000"/>
                          </a:solidFill>
                          <a:uFillTx/>
                          <a:latin typeface="Arial"/>
                        </a:rPr>
                        <a:t>)</a:t>
                      </a:r>
                      <a:r>
                        <a:rPr lang="en-US" sz="1400" b="0" u="none" strike="noStrike" dirty="0">
                          <a:solidFill>
                            <a:srgbClr val="000000"/>
                          </a:solidFill>
                          <a:uFillTx/>
                          <a:latin typeface="Arial"/>
                        </a:rPr>
                        <a:t>&amp;(A=C)</a:t>
                      </a:r>
                      <a:endParaRPr lang="ru-RU" sz="14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a:solidFill>
                            <a:srgbClr val="000000"/>
                          </a:solidFill>
                          <a:uFillTx/>
                          <a:latin typeface="Arial"/>
                        </a:rPr>
                        <a:t>vh</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dirty="0">
                          <a:solidFill>
                            <a:srgbClr val="000000"/>
                          </a:solidFill>
                          <a:uFillTx/>
                          <a:latin typeface="Arial"/>
                        </a:rPr>
                        <a:t>h</a:t>
                      </a:r>
                      <a:endParaRPr lang="ru-RU" sz="12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Излом нижний с одинаковыми  концами</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a:solidFill>
                            <a:srgbClr val="000000"/>
                          </a:solidFill>
                          <a:uFillTx/>
                          <a:latin typeface="Arial"/>
                        </a:rPr>
                        <a:t>H</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a:solidFill>
                            <a:srgbClr val="000000"/>
                          </a:solidFill>
                          <a:uFillTx/>
                          <a:latin typeface="Arial"/>
                        </a:rPr>
                        <a:t>h    /z</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xmlns="" val="10012"/>
                  </a:ext>
                </a:extLst>
              </a:tr>
              <a:tr h="295984">
                <a:tc>
                  <a:txBody>
                    <a:bodyPr/>
                    <a:lstStyle/>
                    <a:p>
                      <a:pPr algn="just"/>
                      <a:r>
                        <a:rPr lang="en-US" sz="1200" b="0" u="none" strike="noStrike">
                          <a:solidFill>
                            <a:srgbClr val="000000"/>
                          </a:solidFill>
                          <a:uFillTx/>
                          <a:latin typeface="Arial"/>
                        </a:rPr>
                        <a:t>13</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en-US" sz="900" b="0" u="none" strike="noStrike">
                          <a:solidFill>
                            <a:srgbClr val="000000"/>
                          </a:solidFill>
                          <a:uFillTx/>
                          <a:latin typeface="Arial"/>
                        </a:rPr>
                        <a:t>A&gt;B&lt;C &amp; A&gt;C</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a:t>
                      </a:r>
                      <a:r>
                        <a:rPr lang="en-US" sz="1400" b="0" u="none" strike="noStrike" dirty="0">
                          <a:solidFill>
                            <a:srgbClr val="000000"/>
                          </a:solidFill>
                          <a:uFillTx/>
                          <a:latin typeface="Arial"/>
                        </a:rPr>
                        <a:t>A&gt;B</a:t>
                      </a:r>
                      <a:r>
                        <a:rPr lang="ru-RU" sz="1400" b="0" u="none" strike="noStrike" dirty="0">
                          <a:solidFill>
                            <a:srgbClr val="000000"/>
                          </a:solidFill>
                          <a:uFillTx/>
                          <a:latin typeface="Arial"/>
                        </a:rPr>
                        <a:t>) &amp; (</a:t>
                      </a:r>
                      <a:r>
                        <a:rPr lang="en-US" sz="1400" b="0" u="none" strike="noStrike" dirty="0">
                          <a:solidFill>
                            <a:srgbClr val="000000"/>
                          </a:solidFill>
                          <a:uFillTx/>
                          <a:latin typeface="Arial"/>
                        </a:rPr>
                        <a:t>B&lt;C</a:t>
                      </a:r>
                      <a:r>
                        <a:rPr lang="ru-RU" sz="1400" b="0" u="none" strike="noStrike" dirty="0">
                          <a:solidFill>
                            <a:srgbClr val="000000"/>
                          </a:solidFill>
                          <a:uFillTx/>
                          <a:latin typeface="Arial"/>
                        </a:rPr>
                        <a:t>)</a:t>
                      </a:r>
                      <a:r>
                        <a:rPr lang="en-US" sz="1400" b="0" u="none" strike="noStrike" dirty="0">
                          <a:solidFill>
                            <a:srgbClr val="000000"/>
                          </a:solidFill>
                          <a:uFillTx/>
                          <a:latin typeface="Arial"/>
                        </a:rPr>
                        <a:t>&amp;(A&gt;C)</a:t>
                      </a:r>
                      <a:endParaRPr lang="ru-RU" sz="14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1200" b="0" u="none" strike="noStrike">
                          <a:solidFill>
                            <a:srgbClr val="000000"/>
                          </a:solidFill>
                          <a:uFillTx/>
                          <a:latin typeface="Arial"/>
                        </a:rPr>
                        <a:t>vq</a:t>
                      </a:r>
                      <a:endParaRPr lang="ru-RU" sz="12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ru-RU" sz="1200" b="0" u="none" strike="noStrike">
                          <a:solidFill>
                            <a:srgbClr val="000000"/>
                          </a:solidFill>
                          <a:uFillTx/>
                          <a:latin typeface="Arial"/>
                        </a:rPr>
                        <a:t>q </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just"/>
                      <a:r>
                        <a:rPr lang="ru-RU" sz="1400" b="0" u="none" strike="noStrike" dirty="0">
                          <a:solidFill>
                            <a:srgbClr val="000000"/>
                          </a:solidFill>
                          <a:uFillTx/>
                          <a:latin typeface="Arial"/>
                        </a:rPr>
                        <a:t>Излом нижний с правым верхним концом</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a:solidFill>
                            <a:srgbClr val="000000"/>
                          </a:solidFill>
                          <a:uFillTx/>
                          <a:latin typeface="Arial"/>
                        </a:rPr>
                        <a:t>Q</a:t>
                      </a:r>
                      <a:endParaRPr lang="ru-RU" sz="900" b="0" u="none" strike="noStrike">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a:r>
                        <a:rPr lang="en-US" sz="900" b="0" u="none" strike="noStrike" dirty="0">
                          <a:solidFill>
                            <a:srgbClr val="000000"/>
                          </a:solidFill>
                          <a:uFillTx/>
                          <a:latin typeface="Arial"/>
                        </a:rPr>
                        <a:t>q   /z</a:t>
                      </a:r>
                      <a:endParaRPr lang="ru-RU" sz="900" b="0" u="none" strike="noStrike" dirty="0">
                        <a:solidFill>
                          <a:srgbClr val="000000"/>
                        </a:solidFill>
                        <a:uFillTx/>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xmlns="" val="10013"/>
                  </a:ext>
                </a:extLst>
              </a:tr>
            </a:tbl>
          </a:graphicData>
        </a:graphic>
      </p:graphicFrame>
      <p:sp>
        <p:nvSpPr>
          <p:cNvPr id="2" name="Номер слайда 1">
            <a:extLst>
              <a:ext uri="{FF2B5EF4-FFF2-40B4-BE49-F238E27FC236}">
                <a16:creationId xmlns:a16="http://schemas.microsoft.com/office/drawing/2014/main" xmlns="" id="{C9E5B92B-F84D-561D-C952-72E8FC635F0B}"/>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41</a:t>
            </a:fld>
            <a:endParaRPr lang="ru-RU"/>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910149"/>
          </a:xfrm>
        </p:spPr>
        <p:txBody>
          <a:bodyPr>
            <a:noAutofit/>
          </a:bodyPr>
          <a:lstStyle/>
          <a:p>
            <a:r>
              <a:rPr lang="ru-RU" sz="3200" b="1" dirty="0" smtClean="0"/>
              <a:t>Графическое представление возможных отношений для трех объектов.</a:t>
            </a:r>
            <a:endParaRPr lang="ru-RU" sz="3200" b="1" dirty="0"/>
          </a:p>
        </p:txBody>
      </p:sp>
      <p:sp>
        <p:nvSpPr>
          <p:cNvPr id="4" name="Номер слайда 3"/>
          <p:cNvSpPr>
            <a:spLocks noGrp="1"/>
          </p:cNvSpPr>
          <p:nvPr>
            <p:ph type="sldNum" sz="quarter" idx="12"/>
          </p:nvPr>
        </p:nvSpPr>
        <p:spPr/>
        <p:txBody>
          <a:bodyPr/>
          <a:lstStyle/>
          <a:p>
            <a:fld id="{906DC5DC-1313-438E-9578-FE2B5625D955}" type="slidenum">
              <a:rPr lang="ru-RU" smtClean="0"/>
              <a:pPr/>
              <a:t>42</a:t>
            </a:fld>
            <a:endParaRPr lang="ru-RU"/>
          </a:p>
        </p:txBody>
      </p:sp>
      <p:pic>
        <p:nvPicPr>
          <p:cNvPr id="5" name="Содержимое 4" descr="Графы_отношений_по_трем_объектам.png"/>
          <p:cNvPicPr>
            <a:picLocks noGrp="1"/>
          </p:cNvPicPr>
          <p:nvPr>
            <p:ph idx="1"/>
          </p:nvPr>
        </p:nvPicPr>
        <p:blipFill>
          <a:blip r:embed="rId2" cstate="print"/>
          <a:stretch>
            <a:fillRect/>
          </a:stretch>
        </p:blipFill>
        <p:spPr>
          <a:xfrm>
            <a:off x="3071664" y="1556792"/>
            <a:ext cx="5904656" cy="482453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Знаковое описание цепочки объектов.</a:t>
            </a:r>
            <a:endParaRPr lang="ru-RU" dirty="0"/>
          </a:p>
        </p:txBody>
      </p:sp>
      <p:sp>
        <p:nvSpPr>
          <p:cNvPr id="4" name="Номер слайда 3"/>
          <p:cNvSpPr>
            <a:spLocks noGrp="1"/>
          </p:cNvSpPr>
          <p:nvPr>
            <p:ph type="sldNum" sz="quarter" idx="12"/>
          </p:nvPr>
        </p:nvSpPr>
        <p:spPr/>
        <p:txBody>
          <a:bodyPr/>
          <a:lstStyle/>
          <a:p>
            <a:fld id="{906DC5DC-1313-438E-9578-FE2B5625D955}" type="slidenum">
              <a:rPr lang="ru-RU" smtClean="0"/>
              <a:pPr/>
              <a:t>43</a:t>
            </a:fld>
            <a:endParaRPr lang="ru-RU"/>
          </a:p>
        </p:txBody>
      </p:sp>
      <p:pic>
        <p:nvPicPr>
          <p:cNvPr id="5" name="Содержимое 4" descr="Разложение по спектрам.png"/>
          <p:cNvPicPr>
            <a:picLocks noGrp="1"/>
          </p:cNvPicPr>
          <p:nvPr>
            <p:ph idx="1"/>
          </p:nvPr>
        </p:nvPicPr>
        <p:blipFill>
          <a:blip r:embed="rId3" cstate="print"/>
          <a:stretch>
            <a:fillRect/>
          </a:stretch>
        </p:blipFill>
        <p:spPr>
          <a:xfrm>
            <a:off x="1775520" y="1846263"/>
            <a:ext cx="8856984" cy="439104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Вычисление коэффициента</a:t>
            </a:r>
            <a:r>
              <a:rPr lang="ru-RU" i="1" dirty="0" smtClean="0"/>
              <a:t> </a:t>
            </a:r>
            <a:r>
              <a:rPr lang="en-US" i="1" dirty="0" err="1" smtClean="0"/>
              <a:t>b</a:t>
            </a:r>
            <a:r>
              <a:rPr lang="en-US" i="1" baseline="-25000" dirty="0" err="1" smtClean="0"/>
              <a:t>n</a:t>
            </a:r>
            <a:r>
              <a:rPr lang="en-US" i="1" baseline="30000" dirty="0" err="1" smtClean="0"/>
              <a:t>m</a:t>
            </a:r>
            <a:r>
              <a:rPr lang="ru-RU" i="1" baseline="30000" dirty="0" smtClean="0"/>
              <a:t/>
            </a:r>
            <a:br>
              <a:rPr lang="ru-RU" i="1" baseline="30000" dirty="0" smtClean="0"/>
            </a:br>
            <a:endParaRPr lang="ru-RU" dirty="0"/>
          </a:p>
        </p:txBody>
      </p:sp>
      <p:sp>
        <p:nvSpPr>
          <p:cNvPr id="4" name="Номер слайда 3"/>
          <p:cNvSpPr>
            <a:spLocks noGrp="1"/>
          </p:cNvSpPr>
          <p:nvPr>
            <p:ph type="sldNum" sz="quarter" idx="12"/>
          </p:nvPr>
        </p:nvSpPr>
        <p:spPr/>
        <p:txBody>
          <a:bodyPr/>
          <a:lstStyle/>
          <a:p>
            <a:fld id="{906DC5DC-1313-438E-9578-FE2B5625D955}" type="slidenum">
              <a:rPr lang="ru-RU" smtClean="0"/>
              <a:pPr/>
              <a:t>44</a:t>
            </a:fld>
            <a:endParaRPr lang="ru-RU"/>
          </a:p>
        </p:txBody>
      </p:sp>
      <p:pic>
        <p:nvPicPr>
          <p:cNvPr id="5" name="Содержимое 4" descr="Схема получения коэффициента b.png"/>
          <p:cNvPicPr>
            <a:picLocks noGrp="1"/>
          </p:cNvPicPr>
          <p:nvPr>
            <p:ph idx="1"/>
          </p:nvPr>
        </p:nvPicPr>
        <p:blipFill>
          <a:blip r:embed="rId2" cstate="print"/>
          <a:stretch>
            <a:fillRect/>
          </a:stretch>
        </p:blipFill>
        <p:spPr>
          <a:xfrm>
            <a:off x="2423592" y="1916832"/>
            <a:ext cx="7272808" cy="3888431"/>
          </a:xfrm>
          <a:prstGeom prst="rect">
            <a:avLst/>
          </a:prstGeom>
        </p:spPr>
      </p:pic>
      <p:sp>
        <p:nvSpPr>
          <p:cNvPr id="9113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9113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87688" y="1196752"/>
            <a:ext cx="5854804" cy="50405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50757"/>
          </a:xfrm>
        </p:spPr>
        <p:txBody>
          <a:bodyPr>
            <a:normAutofit/>
          </a:bodyPr>
          <a:lstStyle/>
          <a:p>
            <a:r>
              <a:rPr lang="ru-RU" dirty="0"/>
              <a:t>Таблица получаемых коэффициентов</a:t>
            </a:r>
          </a:p>
        </p:txBody>
      </p:sp>
      <p:sp>
        <p:nvSpPr>
          <p:cNvPr id="3" name="Номер слайда 2">
            <a:extLst>
              <a:ext uri="{FF2B5EF4-FFF2-40B4-BE49-F238E27FC236}">
                <a16:creationId xmlns:a16="http://schemas.microsoft.com/office/drawing/2014/main" xmlns="" id="{7F35DB31-8883-7DE5-888C-58D43D1BC65A}"/>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45</a:t>
            </a:fld>
            <a:endParaRPr lang="ru-RU"/>
          </a:p>
        </p:txBody>
      </p:sp>
      <p:pic>
        <p:nvPicPr>
          <p:cNvPr id="6" name="Содержимое 5" descr="Таблица вычисления коэффициентов_b.png"/>
          <p:cNvPicPr>
            <a:picLocks noGrp="1"/>
          </p:cNvPicPr>
          <p:nvPr>
            <p:ph idx="1"/>
          </p:nvPr>
        </p:nvPicPr>
        <p:blipFill>
          <a:blip r:embed="rId2" cstate="print"/>
          <a:stretch>
            <a:fillRect/>
          </a:stretch>
        </p:blipFill>
        <p:spPr>
          <a:xfrm>
            <a:off x="2783632" y="1916832"/>
            <a:ext cx="7128792" cy="4248471"/>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Вычисление коэффициента</a:t>
            </a:r>
            <a:r>
              <a:rPr lang="ru-RU" i="1" dirty="0" smtClean="0"/>
              <a:t> </a:t>
            </a:r>
            <a:r>
              <a:rPr lang="en-US" b="1" i="1" dirty="0" err="1" smtClean="0"/>
              <a:t>a</a:t>
            </a:r>
            <a:r>
              <a:rPr lang="en-US" b="1" i="1" baseline="-25000" dirty="0" err="1" smtClean="0"/>
              <a:t>n</a:t>
            </a:r>
            <a:r>
              <a:rPr lang="en-US" b="1" i="1" baseline="30000" dirty="0" err="1" smtClean="0"/>
              <a:t>m</a:t>
            </a:r>
            <a:endParaRPr lang="ru-RU" dirty="0"/>
          </a:p>
        </p:txBody>
      </p:sp>
      <p:sp>
        <p:nvSpPr>
          <p:cNvPr id="4" name="Номер слайда 3"/>
          <p:cNvSpPr>
            <a:spLocks noGrp="1"/>
          </p:cNvSpPr>
          <p:nvPr>
            <p:ph type="sldNum" sz="quarter" idx="12"/>
          </p:nvPr>
        </p:nvSpPr>
        <p:spPr/>
        <p:txBody>
          <a:bodyPr/>
          <a:lstStyle/>
          <a:p>
            <a:fld id="{906DC5DC-1313-438E-9578-FE2B5625D955}" type="slidenum">
              <a:rPr lang="ru-RU" smtClean="0"/>
              <a:pPr/>
              <a:t>46</a:t>
            </a:fld>
            <a:endParaRPr lang="ru-RU"/>
          </a:p>
        </p:txBody>
      </p:sp>
      <p:pic>
        <p:nvPicPr>
          <p:cNvPr id="5" name="Содержимое 4" descr="Вычмсление коэффициента a.png"/>
          <p:cNvPicPr>
            <a:picLocks noGrp="1"/>
          </p:cNvPicPr>
          <p:nvPr>
            <p:ph idx="1"/>
          </p:nvPr>
        </p:nvPicPr>
        <p:blipFill>
          <a:blip r:embed="rId2" cstate="print"/>
          <a:stretch>
            <a:fillRect/>
          </a:stretch>
        </p:blipFill>
        <p:spPr>
          <a:xfrm>
            <a:off x="2423592" y="2204864"/>
            <a:ext cx="6408712" cy="345638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Таблица коэффициентов  </a:t>
            </a:r>
            <a:r>
              <a:rPr lang="en-US" i="1" dirty="0" err="1" smtClean="0">
                <a:solidFill>
                  <a:srgbClr val="00B050"/>
                </a:solidFill>
              </a:rPr>
              <a:t>a</a:t>
            </a:r>
            <a:r>
              <a:rPr lang="en-US" i="1" baseline="-25000" dirty="0" err="1" smtClean="0">
                <a:solidFill>
                  <a:srgbClr val="00B050"/>
                </a:solidFill>
              </a:rPr>
              <a:t>n</a:t>
            </a:r>
            <a:r>
              <a:rPr lang="en-US" i="1" baseline="30000" dirty="0" err="1" smtClean="0">
                <a:solidFill>
                  <a:srgbClr val="00B050"/>
                </a:solidFill>
              </a:rPr>
              <a:t>m</a:t>
            </a:r>
            <a:endParaRPr lang="ru-RU" dirty="0">
              <a:solidFill>
                <a:srgbClr val="00B050"/>
              </a:solidFill>
            </a:endParaRPr>
          </a:p>
        </p:txBody>
      </p:sp>
      <p:sp>
        <p:nvSpPr>
          <p:cNvPr id="4" name="Номер слайда 3"/>
          <p:cNvSpPr>
            <a:spLocks noGrp="1"/>
          </p:cNvSpPr>
          <p:nvPr>
            <p:ph type="sldNum" sz="quarter" idx="12"/>
          </p:nvPr>
        </p:nvSpPr>
        <p:spPr/>
        <p:txBody>
          <a:bodyPr/>
          <a:lstStyle/>
          <a:p>
            <a:fld id="{906DC5DC-1313-438E-9578-FE2B5625D955}" type="slidenum">
              <a:rPr lang="ru-RU" smtClean="0"/>
              <a:pPr/>
              <a:t>47</a:t>
            </a:fld>
            <a:endParaRPr lang="ru-RU"/>
          </a:p>
        </p:txBody>
      </p:sp>
      <p:pic>
        <p:nvPicPr>
          <p:cNvPr id="5" name="Содержимое 4" descr="Таблица вычмсления коэффмцментов и сумм.png"/>
          <p:cNvPicPr>
            <a:picLocks noGrp="1"/>
          </p:cNvPicPr>
          <p:nvPr>
            <p:ph idx="1"/>
          </p:nvPr>
        </p:nvPicPr>
        <p:blipFill>
          <a:blip r:embed="rId2" cstate="print"/>
          <a:stretch>
            <a:fillRect/>
          </a:stretch>
        </p:blipFill>
        <p:spPr>
          <a:xfrm>
            <a:off x="1559496" y="1846263"/>
            <a:ext cx="8559113" cy="431904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Таблица вычисления количества структур для </a:t>
            </a:r>
            <a:r>
              <a:rPr lang="en-US" i="1" dirty="0" smtClean="0"/>
              <a:t>n</a:t>
            </a:r>
            <a:r>
              <a:rPr lang="en-US" dirty="0" smtClean="0"/>
              <a:t> </a:t>
            </a:r>
            <a:r>
              <a:rPr lang="ru-RU" dirty="0" smtClean="0"/>
              <a:t>объектов.</a:t>
            </a:r>
            <a:endParaRPr lang="ru-RU" dirty="0"/>
          </a:p>
        </p:txBody>
      </p:sp>
      <p:sp>
        <p:nvSpPr>
          <p:cNvPr id="4" name="Номер слайда 3"/>
          <p:cNvSpPr>
            <a:spLocks noGrp="1"/>
          </p:cNvSpPr>
          <p:nvPr>
            <p:ph type="sldNum" sz="quarter" idx="12"/>
          </p:nvPr>
        </p:nvSpPr>
        <p:spPr/>
        <p:txBody>
          <a:bodyPr/>
          <a:lstStyle/>
          <a:p>
            <a:fld id="{906DC5DC-1313-438E-9578-FE2B5625D955}" type="slidenum">
              <a:rPr lang="ru-RU" smtClean="0"/>
              <a:pPr/>
              <a:t>48</a:t>
            </a:fld>
            <a:endParaRPr lang="ru-RU"/>
          </a:p>
        </p:txBody>
      </p:sp>
      <p:pic>
        <p:nvPicPr>
          <p:cNvPr id="5" name="Содержимое 4" descr="Таблица вычмсления коэффмцментов и сумм.png"/>
          <p:cNvPicPr>
            <a:picLocks noGrp="1"/>
          </p:cNvPicPr>
          <p:nvPr>
            <p:ph idx="1"/>
          </p:nvPr>
        </p:nvPicPr>
        <p:blipFill>
          <a:blip r:embed="rId2" cstate="print"/>
          <a:stretch>
            <a:fillRect/>
          </a:stretch>
        </p:blipFill>
        <p:spPr>
          <a:xfrm>
            <a:off x="2133716" y="1846263"/>
            <a:ext cx="8210756" cy="439104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Сводная таблица правильных и неправильных структур.</a:t>
            </a:r>
            <a:endParaRPr lang="ru-RU" dirty="0"/>
          </a:p>
        </p:txBody>
      </p:sp>
      <p:pic>
        <p:nvPicPr>
          <p:cNvPr id="5" name="Содержимое 4" descr="Таблицв+сравнения правидбных_неправильных.png"/>
          <p:cNvPicPr>
            <a:picLocks noGrp="1" noChangeAspect="1"/>
          </p:cNvPicPr>
          <p:nvPr>
            <p:ph idx="1"/>
          </p:nvPr>
        </p:nvPicPr>
        <p:blipFill>
          <a:blip r:embed="rId3" cstate="print"/>
          <a:stretch>
            <a:fillRect/>
          </a:stretch>
        </p:blipFill>
        <p:spPr>
          <a:xfrm>
            <a:off x="2735716" y="1916832"/>
            <a:ext cx="7176708" cy="4108162"/>
          </a:xfrm>
        </p:spPr>
      </p:pic>
      <p:sp>
        <p:nvSpPr>
          <p:cNvPr id="4" name="Номер слайда 3"/>
          <p:cNvSpPr>
            <a:spLocks noGrp="1"/>
          </p:cNvSpPr>
          <p:nvPr>
            <p:ph type="sldNum" sz="quarter" idx="12"/>
          </p:nvPr>
        </p:nvSpPr>
        <p:spPr/>
        <p:txBody>
          <a:bodyPr/>
          <a:lstStyle/>
          <a:p>
            <a:fld id="{906DC5DC-1313-438E-9578-FE2B5625D955}" type="slidenum">
              <a:rPr lang="ru-RU" smtClean="0"/>
              <a:pPr/>
              <a:t>49</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1096963" y="980728"/>
            <a:ext cx="10058400" cy="755997"/>
          </a:xfrm>
          <a:noFill/>
          <a:ln w="0">
            <a:noFill/>
          </a:ln>
        </p:spPr>
        <p:txBody>
          <a:bodyPr vert="horz" lIns="91440" tIns="45720" rIns="91440" bIns="45720" rtlCol="0" anchor="ctr">
            <a:normAutofit fontScale="90000"/>
          </a:bodyPr>
          <a:lstStyle/>
          <a:p>
            <a:r>
              <a:rPr lang="ru-RU" sz="4400" dirty="0" smtClean="0"/>
              <a:t>1.Разные </a:t>
            </a:r>
            <a:r>
              <a:rPr lang="ru-RU" sz="4400" dirty="0"/>
              <a:t>подходы к предмету исследования</a:t>
            </a:r>
          </a:p>
        </p:txBody>
      </p:sp>
      <p:graphicFrame>
        <p:nvGraphicFramePr>
          <p:cNvPr id="9" name="Объект 8">
            <a:extLst>
              <a:ext uri="{FF2B5EF4-FFF2-40B4-BE49-F238E27FC236}">
                <a16:creationId xmlns:a16="http://schemas.microsoft.com/office/drawing/2014/main" xmlns="" id="{4B209532-71FC-53AB-51F9-FC800A7F4235}"/>
              </a:ext>
            </a:extLst>
          </p:cNvPr>
          <p:cNvGraphicFramePr>
            <a:graphicFrameLocks noGrp="1"/>
          </p:cNvGraphicFramePr>
          <p:nvPr>
            <p:ph idx="1"/>
            <p:extLst>
              <p:ext uri="{D42A27DB-BD31-4B8C-83A1-F6EECF244321}">
                <p14:modId xmlns:p14="http://schemas.microsoft.com/office/powerpoint/2010/main" xmlns="" val="3015249588"/>
              </p:ext>
            </p:extLst>
          </p:nvPr>
        </p:nvGraphicFramePr>
        <p:xfrm>
          <a:off x="1125538" y="2204864"/>
          <a:ext cx="10058400" cy="1493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a:xfrm>
            <a:off x="9900458" y="6459785"/>
            <a:ext cx="1312025" cy="365125"/>
          </a:xfrm>
        </p:spPr>
        <p:txBody>
          <a:bodyPr/>
          <a:lstStyle/>
          <a:p>
            <a:fld id="{5A3DD0A8-1FE8-4812-B5C1-D09210DFD168}" type="slidenum">
              <a:rPr lang="ru-RU" smtClean="0"/>
              <a:pPr/>
              <a:t>5</a:t>
            </a:fld>
            <a:endParaRPr lang="ru-RU"/>
          </a:p>
        </p:txBody>
      </p:sp>
      <p:graphicFrame>
        <p:nvGraphicFramePr>
          <p:cNvPr id="10" name="Объект 8">
            <a:extLst>
              <a:ext uri="{FF2B5EF4-FFF2-40B4-BE49-F238E27FC236}">
                <a16:creationId xmlns:a16="http://schemas.microsoft.com/office/drawing/2014/main" xmlns="" id="{5B6C0A90-7AF4-BDB5-2CF7-77349983B2A4}"/>
              </a:ext>
            </a:extLst>
          </p:cNvPr>
          <p:cNvGraphicFramePr>
            <a:graphicFrameLocks/>
          </p:cNvGraphicFramePr>
          <p:nvPr>
            <p:extLst>
              <p:ext uri="{D42A27DB-BD31-4B8C-83A1-F6EECF244321}">
                <p14:modId xmlns:p14="http://schemas.microsoft.com/office/powerpoint/2010/main" xmlns="" val="3205460588"/>
              </p:ext>
            </p:extLst>
          </p:nvPr>
        </p:nvGraphicFramePr>
        <p:xfrm>
          <a:off x="1154113" y="4293096"/>
          <a:ext cx="10058400" cy="18025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TextBox 20">
            <a:extLst>
              <a:ext uri="{FF2B5EF4-FFF2-40B4-BE49-F238E27FC236}">
                <a16:creationId xmlns:a16="http://schemas.microsoft.com/office/drawing/2014/main" xmlns="" id="{0DF8325C-FC00-EAE7-9B88-FEEF5A4747EC}"/>
              </a:ext>
            </a:extLst>
          </p:cNvPr>
          <p:cNvSpPr txBox="1"/>
          <p:nvPr/>
        </p:nvSpPr>
        <p:spPr>
          <a:xfrm>
            <a:off x="1154113" y="3698349"/>
            <a:ext cx="10001250" cy="461665"/>
          </a:xfrm>
          <a:prstGeom prst="rect">
            <a:avLst/>
          </a:prstGeom>
          <a:noFill/>
        </p:spPr>
        <p:txBody>
          <a:bodyPr wrap="square">
            <a:spAutoFit/>
          </a:bodyPr>
          <a:lstStyle/>
          <a:p>
            <a:pPr lvl="0" algn="ctr"/>
            <a:r>
              <a:rPr lang="ru-RU" sz="2400" dirty="0"/>
              <a:t>Форма представления для  отражения объекта</a:t>
            </a:r>
          </a:p>
        </p:txBody>
      </p:sp>
      <p:sp>
        <p:nvSpPr>
          <p:cNvPr id="23" name="TextBox 22">
            <a:extLst>
              <a:ext uri="{FF2B5EF4-FFF2-40B4-BE49-F238E27FC236}">
                <a16:creationId xmlns:a16="http://schemas.microsoft.com/office/drawing/2014/main" xmlns="" id="{F608E83A-A8FF-F7FE-1020-9C9463EBF72B}"/>
              </a:ext>
            </a:extLst>
          </p:cNvPr>
          <p:cNvSpPr txBox="1"/>
          <p:nvPr/>
        </p:nvSpPr>
        <p:spPr>
          <a:xfrm>
            <a:off x="1066800" y="1788051"/>
            <a:ext cx="10058400" cy="424732"/>
          </a:xfrm>
          <a:prstGeom prst="rect">
            <a:avLst/>
          </a:prstGeom>
          <a:noFill/>
        </p:spPr>
        <p:txBody>
          <a:bodyPr wrap="square">
            <a:spAutoFit/>
          </a:bodyPr>
          <a:lstStyle/>
          <a:p>
            <a:pPr marL="0" lvl="0" indent="0" algn="ctr" defTabSz="666750">
              <a:lnSpc>
                <a:spcPct val="90000"/>
              </a:lnSpc>
              <a:spcBef>
                <a:spcPct val="0"/>
              </a:spcBef>
              <a:spcAft>
                <a:spcPct val="35000"/>
              </a:spcAft>
              <a:buNone/>
            </a:pPr>
            <a:r>
              <a:rPr lang="ru-RU" sz="2400" kern="1200" dirty="0"/>
              <a:t>Сущность подхода</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50757"/>
          </a:xfrm>
        </p:spPr>
        <p:txBody>
          <a:bodyPr>
            <a:normAutofit/>
          </a:bodyPr>
          <a:lstStyle/>
          <a:p>
            <a:r>
              <a:rPr lang="ru-RU" dirty="0"/>
              <a:t>УНИПРИМ – как исходный паттерн для автоматического описания</a:t>
            </a:r>
          </a:p>
        </p:txBody>
      </p:sp>
      <p:pic>
        <p:nvPicPr>
          <p:cNvPr id="5" name="Содержимое 4" descr="Изображение выглядит как текст, карта&#10;&#10;Автоматически созданное описание"/>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30036" y="1847927"/>
            <a:ext cx="4331928" cy="4451619"/>
          </a:xfrm>
        </p:spPr>
      </p:pic>
      <p:sp>
        <p:nvSpPr>
          <p:cNvPr id="4" name="Номер слайда 3"/>
          <p:cNvSpPr>
            <a:spLocks noGrp="1"/>
          </p:cNvSpPr>
          <p:nvPr>
            <p:ph type="sldNum" sz="quarter" idx="12"/>
          </p:nvPr>
        </p:nvSpPr>
        <p:spPr>
          <a:xfrm>
            <a:off x="9900458" y="6459785"/>
            <a:ext cx="1312025" cy="365125"/>
          </a:xfrm>
        </p:spPr>
        <p:txBody>
          <a:bodyPr/>
          <a:lstStyle/>
          <a:p>
            <a:fld id="{2D7B352A-3B30-4E66-B76A-8A777831BDDC}" type="slidenum">
              <a:rPr lang="ru-RU" smtClean="0"/>
              <a:pPr/>
              <a:t>50</a:t>
            </a:fld>
            <a:endParaRPr lang="ru-RU"/>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50757"/>
          </a:xfrm>
        </p:spPr>
        <p:txBody>
          <a:bodyPr/>
          <a:lstStyle/>
          <a:p>
            <a:r>
              <a:rPr lang="ru-RU" dirty="0"/>
              <a:t>Выделение фрагмента</a:t>
            </a:r>
          </a:p>
        </p:txBody>
      </p:sp>
      <p:pic>
        <p:nvPicPr>
          <p:cNvPr id="5" name="Содержимое 4" descr="Mama.png"/>
          <p:cNvPicPr>
            <a:picLocks noGrp="1" noChangeAspect="1"/>
          </p:cNvPicPr>
          <p:nvPr>
            <p:ph idx="1"/>
          </p:nvPr>
        </p:nvPicPr>
        <p:blipFill>
          <a:blip r:embed="rId2" cstate="print"/>
          <a:stretch>
            <a:fillRect/>
          </a:stretch>
        </p:blipFill>
        <p:spPr>
          <a:xfrm>
            <a:off x="1776959" y="1844824"/>
            <a:ext cx="8638081" cy="4319041"/>
          </a:xfrm>
        </p:spPr>
      </p:pic>
      <p:sp>
        <p:nvSpPr>
          <p:cNvPr id="4" name="Номер слайда 3"/>
          <p:cNvSpPr>
            <a:spLocks noGrp="1"/>
          </p:cNvSpPr>
          <p:nvPr>
            <p:ph type="sldNum" sz="quarter" idx="12"/>
          </p:nvPr>
        </p:nvSpPr>
        <p:spPr>
          <a:xfrm>
            <a:off x="9900458" y="6459785"/>
            <a:ext cx="1312025" cy="365125"/>
          </a:xfrm>
        </p:spPr>
        <p:txBody>
          <a:bodyPr/>
          <a:lstStyle/>
          <a:p>
            <a:fld id="{2D7B352A-3B30-4E66-B76A-8A777831BDDC}" type="slidenum">
              <a:rPr lang="ru-RU" smtClean="0"/>
              <a:pPr/>
              <a:t>51</a:t>
            </a:fld>
            <a:endParaRPr lang="ru-RU"/>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50757"/>
          </a:xfrm>
        </p:spPr>
        <p:txBody>
          <a:bodyPr/>
          <a:lstStyle/>
          <a:p>
            <a:r>
              <a:rPr lang="ru-RU" dirty="0"/>
              <a:t>Микро атом фонемы «А»</a:t>
            </a:r>
          </a:p>
        </p:txBody>
      </p:sp>
      <p:pic>
        <p:nvPicPr>
          <p:cNvPr id="5" name="Содержимое 4" descr="ATOM.png"/>
          <p:cNvPicPr>
            <a:picLocks noGrp="1" noChangeAspect="1"/>
          </p:cNvPicPr>
          <p:nvPr>
            <p:ph idx="1"/>
          </p:nvPr>
        </p:nvPicPr>
        <p:blipFill>
          <a:blip r:embed="rId2" cstate="print"/>
          <a:stretch>
            <a:fillRect/>
          </a:stretch>
        </p:blipFill>
        <p:spPr>
          <a:xfrm>
            <a:off x="1704952" y="1844824"/>
            <a:ext cx="8782097" cy="4391049"/>
          </a:xfrm>
        </p:spPr>
      </p:pic>
      <p:sp>
        <p:nvSpPr>
          <p:cNvPr id="4" name="Номер слайда 3"/>
          <p:cNvSpPr>
            <a:spLocks noGrp="1"/>
          </p:cNvSpPr>
          <p:nvPr>
            <p:ph type="sldNum" sz="quarter" idx="12"/>
          </p:nvPr>
        </p:nvSpPr>
        <p:spPr>
          <a:xfrm>
            <a:off x="9900458" y="6459785"/>
            <a:ext cx="1312025" cy="365125"/>
          </a:xfrm>
        </p:spPr>
        <p:txBody>
          <a:bodyPr/>
          <a:lstStyle/>
          <a:p>
            <a:fld id="{2D7B352A-3B30-4E66-B76A-8A777831BDDC}" type="slidenum">
              <a:rPr lang="ru-RU" smtClean="0"/>
              <a:pPr/>
              <a:t>52</a:t>
            </a:fld>
            <a:endParaRPr lang="ru-RU"/>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50757"/>
          </a:xfrm>
        </p:spPr>
        <p:txBody>
          <a:bodyPr>
            <a:normAutofit/>
          </a:bodyPr>
          <a:lstStyle/>
          <a:p>
            <a:r>
              <a:rPr lang="ru-RU" dirty="0"/>
              <a:t>Именование и типизация </a:t>
            </a:r>
            <a:r>
              <a:rPr lang="ru-RU" dirty="0" err="1"/>
              <a:t>УНИПРИМа</a:t>
            </a:r>
            <a:endParaRPr lang="ru-RU" dirty="0"/>
          </a:p>
        </p:txBody>
      </p:sp>
      <p:pic>
        <p:nvPicPr>
          <p:cNvPr id="5" name="Содержимое 4" descr="H_1.png"/>
          <p:cNvPicPr>
            <a:picLocks noGrp="1"/>
          </p:cNvPicPr>
          <p:nvPr>
            <p:ph idx="1"/>
          </p:nvPr>
        </p:nvPicPr>
        <p:blipFill>
          <a:blip r:embed="rId2" cstate="print"/>
          <a:stretch>
            <a:fillRect/>
          </a:stretch>
        </p:blipFill>
        <p:spPr>
          <a:xfrm>
            <a:off x="3010952" y="2276872"/>
            <a:ext cx="6170096" cy="3312368"/>
          </a:xfrm>
        </p:spPr>
      </p:pic>
      <p:sp>
        <p:nvSpPr>
          <p:cNvPr id="4" name="Номер слайда 3"/>
          <p:cNvSpPr>
            <a:spLocks noGrp="1"/>
          </p:cNvSpPr>
          <p:nvPr>
            <p:ph type="sldNum" sz="quarter" idx="12"/>
          </p:nvPr>
        </p:nvSpPr>
        <p:spPr>
          <a:xfrm>
            <a:off x="9900458" y="6459785"/>
            <a:ext cx="1312025" cy="365125"/>
          </a:xfrm>
        </p:spPr>
        <p:txBody>
          <a:bodyPr/>
          <a:lstStyle/>
          <a:p>
            <a:fld id="{2D7B352A-3B30-4E66-B76A-8A777831BDDC}" type="slidenum">
              <a:rPr lang="ru-RU" smtClean="0"/>
              <a:pPr/>
              <a:t>53</a:t>
            </a:fld>
            <a:endParaRPr lang="ru-RU"/>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1097280" y="286603"/>
            <a:ext cx="10058400" cy="1450757"/>
          </a:xfrm>
        </p:spPr>
        <p:txBody>
          <a:bodyPr/>
          <a:lstStyle/>
          <a:p>
            <a:r>
              <a:rPr lang="ru-RU"/>
              <a:t>Качественная оценка</a:t>
            </a:r>
            <a:endParaRPr lang="ru-RU" dirty="0"/>
          </a:p>
        </p:txBody>
      </p:sp>
      <p:graphicFrame>
        <p:nvGraphicFramePr>
          <p:cNvPr id="10" name="Объект 9">
            <a:extLst>
              <a:ext uri="{FF2B5EF4-FFF2-40B4-BE49-F238E27FC236}">
                <a16:creationId xmlns:a16="http://schemas.microsoft.com/office/drawing/2014/main" xmlns="" id="{259EF41D-0F5D-8F67-DE45-D9654F7B534C}"/>
              </a:ext>
            </a:extLst>
          </p:cNvPr>
          <p:cNvGraphicFramePr>
            <a:graphicFrameLocks noGrp="1"/>
          </p:cNvGraphicFramePr>
          <p:nvPr>
            <p:ph idx="1"/>
            <p:extLst>
              <p:ext uri="{D42A27DB-BD31-4B8C-83A1-F6EECF244321}">
                <p14:modId xmlns:p14="http://schemas.microsoft.com/office/powerpoint/2010/main" xmlns="" val="1726388946"/>
              </p:ext>
            </p:extLst>
          </p:nvPr>
        </p:nvGraphicFramePr>
        <p:xfrm>
          <a:off x="1096963" y="1846263"/>
          <a:ext cx="10058400" cy="4314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омер слайда 1">
            <a:extLst>
              <a:ext uri="{FF2B5EF4-FFF2-40B4-BE49-F238E27FC236}">
                <a16:creationId xmlns:a16="http://schemas.microsoft.com/office/drawing/2014/main" xmlns="" id="{3913D94A-9C4C-9918-25BF-A94680274AD2}"/>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54</a:t>
            </a:fld>
            <a:endParaRPr lang="ru-RU"/>
          </a:p>
        </p:txBody>
      </p:sp>
      <p:pic>
        <p:nvPicPr>
          <p:cNvPr id="4" name="Picture 5"/>
          <p:cNvPicPr>
            <a:picLocks noChangeAspect="1" noChangeArrowheads="1"/>
          </p:cNvPicPr>
          <p:nvPr/>
        </p:nvPicPr>
        <p:blipFill>
          <a:blip r:embed="rId7" cstate="print"/>
          <a:srcRect/>
          <a:stretch>
            <a:fillRect/>
          </a:stretch>
        </p:blipFill>
        <p:spPr bwMode="auto">
          <a:xfrm>
            <a:off x="9761003" y="696873"/>
            <a:ext cx="1224136" cy="1000713"/>
          </a:xfrm>
          <a:prstGeom prst="rect">
            <a:avLst/>
          </a:prstGeom>
          <a:noFill/>
          <a:ln w="9525">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50757"/>
          </a:xfrm>
        </p:spPr>
        <p:txBody>
          <a:bodyPr>
            <a:normAutofit/>
          </a:bodyPr>
          <a:lstStyle/>
          <a:p>
            <a:r>
              <a:rPr lang="ru-RU" dirty="0" smtClean="0"/>
              <a:t>Качественная оценка </a:t>
            </a:r>
            <a:r>
              <a:rPr lang="ru-RU" dirty="0"/>
              <a:t>через матрицу отношений</a:t>
            </a:r>
          </a:p>
        </p:txBody>
      </p:sp>
      <p:pic>
        <p:nvPicPr>
          <p:cNvPr id="1026" name="Picture 2"/>
          <p:cNvPicPr>
            <a:picLocks noGrp="1" noChangeAspect="1" noChangeArrowheads="1"/>
          </p:cNvPicPr>
          <p:nvPr>
            <p:ph idx="1"/>
          </p:nvPr>
        </p:nvPicPr>
        <p:blipFill>
          <a:blip r:embed="rId3" cstate="print"/>
          <a:stretch>
            <a:fillRect/>
          </a:stretch>
        </p:blipFill>
        <p:spPr bwMode="auto">
          <a:xfrm>
            <a:off x="2522976" y="1846263"/>
            <a:ext cx="7146049" cy="4319041"/>
          </a:xfrm>
          <a:noFill/>
          <a:ln w="9525">
            <a:noFill/>
            <a:miter lim="800000"/>
            <a:headEnd/>
            <a:tailEnd/>
          </a:ln>
        </p:spPr>
      </p:pic>
      <p:sp>
        <p:nvSpPr>
          <p:cNvPr id="3" name="Номер слайда 2">
            <a:extLst>
              <a:ext uri="{FF2B5EF4-FFF2-40B4-BE49-F238E27FC236}">
                <a16:creationId xmlns:a16="http://schemas.microsoft.com/office/drawing/2014/main" xmlns="" id="{A3000641-430D-4975-8658-74001AA69F4B}"/>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55</a:t>
            </a:fld>
            <a:endParaRPr lang="ru-RU"/>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1097280" y="286603"/>
            <a:ext cx="10058400" cy="1450757"/>
          </a:xfrm>
        </p:spPr>
        <p:txBody>
          <a:bodyPr>
            <a:normAutofit/>
          </a:bodyPr>
          <a:lstStyle/>
          <a:p>
            <a:r>
              <a:rPr lang="ru-RU" dirty="0"/>
              <a:t>4.</a:t>
            </a:r>
            <a:r>
              <a:rPr lang="en-US" dirty="0"/>
              <a:t> </a:t>
            </a:r>
            <a:r>
              <a:rPr lang="ru-RU" dirty="0"/>
              <a:t>Сопоставление и классификация модельных представлений</a:t>
            </a:r>
          </a:p>
        </p:txBody>
      </p:sp>
      <p:pic>
        <p:nvPicPr>
          <p:cNvPr id="18435" name="Содержимое 3"/>
          <p:cNvPicPr>
            <a:picLocks noGrp="1"/>
          </p:cNvPicPr>
          <p:nvPr>
            <p:ph idx="1"/>
          </p:nvPr>
        </p:nvPicPr>
        <p:blipFill>
          <a:blip r:embed="rId2" cstate="print"/>
          <a:srcRect/>
          <a:stretch>
            <a:fillRect/>
          </a:stretch>
        </p:blipFill>
        <p:spPr>
          <a:xfrm>
            <a:off x="472298" y="2132856"/>
            <a:ext cx="11247403" cy="3236935"/>
          </a:xfrm>
        </p:spPr>
      </p:pic>
      <p:sp>
        <p:nvSpPr>
          <p:cNvPr id="2" name="Номер слайда 1">
            <a:extLst>
              <a:ext uri="{FF2B5EF4-FFF2-40B4-BE49-F238E27FC236}">
                <a16:creationId xmlns:a16="http://schemas.microsoft.com/office/drawing/2014/main" xmlns="" id="{8C8056E7-BCEA-2B7B-9167-FA9289DEDC3A}"/>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56</a:t>
            </a:fld>
            <a:endParaRPr lang="ru-RU"/>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normAutofit/>
          </a:bodyPr>
          <a:lstStyle/>
          <a:p>
            <a:r>
              <a:rPr lang="ru-RU" dirty="0"/>
              <a:t>4.</a:t>
            </a:r>
            <a:r>
              <a:rPr lang="en-US" dirty="0"/>
              <a:t> </a:t>
            </a:r>
            <a:r>
              <a:rPr lang="ru-RU" dirty="0"/>
              <a:t>Сопоставление и классификация модельных представлений</a:t>
            </a:r>
          </a:p>
        </p:txBody>
      </p:sp>
      <p:sp>
        <p:nvSpPr>
          <p:cNvPr id="2" name="Номер слайда 1">
            <a:extLst>
              <a:ext uri="{FF2B5EF4-FFF2-40B4-BE49-F238E27FC236}">
                <a16:creationId xmlns:a16="http://schemas.microsoft.com/office/drawing/2014/main" xmlns="" id="{C37413F0-8202-FB0C-98D3-DDCD5749C936}"/>
              </a:ext>
            </a:extLst>
          </p:cNvPr>
          <p:cNvSpPr>
            <a:spLocks noGrp="1"/>
          </p:cNvSpPr>
          <p:nvPr>
            <p:ph type="sldNum" sz="quarter" idx="12"/>
          </p:nvPr>
        </p:nvSpPr>
        <p:spPr/>
        <p:txBody>
          <a:bodyPr/>
          <a:lstStyle/>
          <a:p>
            <a:fld id="{906DC5DC-1313-438E-9578-FE2B5625D955}" type="slidenum">
              <a:rPr lang="ru-RU" smtClean="0"/>
              <a:pPr/>
              <a:t>57</a:t>
            </a:fld>
            <a:endParaRPr lang="ru-RU"/>
          </a:p>
        </p:txBody>
      </p:sp>
      <p:pic>
        <p:nvPicPr>
          <p:cNvPr id="19459" name="Содержимое 4"/>
          <p:cNvPicPr>
            <a:picLocks noGrp="1" noChangeAspect="1"/>
          </p:cNvPicPr>
          <p:nvPr>
            <p:ph idx="4294967295"/>
          </p:nvPr>
        </p:nvPicPr>
        <p:blipFill>
          <a:blip r:embed="rId3" cstate="print"/>
          <a:srcRect/>
          <a:stretch>
            <a:fillRect/>
          </a:stretch>
        </p:blipFill>
        <p:spPr>
          <a:xfrm>
            <a:off x="599520" y="2152649"/>
            <a:ext cx="2660650" cy="2552700"/>
          </a:xfrm>
        </p:spPr>
      </p:pic>
      <p:pic>
        <p:nvPicPr>
          <p:cNvPr id="19461" name="Рисунок 8"/>
          <p:cNvPicPr>
            <a:picLocks noChangeAspect="1"/>
          </p:cNvPicPr>
          <p:nvPr/>
        </p:nvPicPr>
        <p:blipFill>
          <a:blip r:embed="rId4" cstate="print"/>
          <a:srcRect/>
          <a:stretch>
            <a:fillRect/>
          </a:stretch>
        </p:blipFill>
        <p:spPr bwMode="auto">
          <a:xfrm>
            <a:off x="6168008" y="2152649"/>
            <a:ext cx="2666661" cy="2552701"/>
          </a:xfrm>
          <a:prstGeom prst="rect">
            <a:avLst/>
          </a:prstGeom>
          <a:noFill/>
          <a:ln w="9525">
            <a:noFill/>
            <a:miter lim="800000"/>
            <a:headEnd/>
            <a:tailEnd/>
          </a:ln>
        </p:spPr>
      </p:pic>
      <p:pic>
        <p:nvPicPr>
          <p:cNvPr id="19462" name="Рисунок 11"/>
          <p:cNvPicPr>
            <a:picLocks noChangeAspect="1"/>
          </p:cNvPicPr>
          <p:nvPr/>
        </p:nvPicPr>
        <p:blipFill>
          <a:blip r:embed="rId5" cstate="print"/>
          <a:srcRect/>
          <a:stretch>
            <a:fillRect/>
          </a:stretch>
        </p:blipFill>
        <p:spPr bwMode="auto">
          <a:xfrm>
            <a:off x="8951459" y="2152649"/>
            <a:ext cx="2647245" cy="2552701"/>
          </a:xfrm>
          <a:prstGeom prst="rect">
            <a:avLst/>
          </a:prstGeom>
          <a:noFill/>
          <a:ln w="9525">
            <a:noFill/>
            <a:miter lim="800000"/>
            <a:headEnd/>
            <a:tailEnd/>
          </a:ln>
        </p:spPr>
      </p:pic>
      <p:pic>
        <p:nvPicPr>
          <p:cNvPr id="8" name="Рисунок 5"/>
          <p:cNvPicPr>
            <a:picLocks noChangeAspect="1"/>
          </p:cNvPicPr>
          <p:nvPr/>
        </p:nvPicPr>
        <p:blipFill>
          <a:blip r:embed="rId6" cstate="print"/>
          <a:srcRect/>
          <a:stretch>
            <a:fillRect/>
          </a:stretch>
        </p:blipFill>
        <p:spPr bwMode="auto">
          <a:xfrm>
            <a:off x="3376960" y="2153021"/>
            <a:ext cx="2674258" cy="2552701"/>
          </a:xfrm>
          <a:prstGeom prst="rect">
            <a:avLst/>
          </a:prstGeom>
          <a:noFill/>
          <a:ln w="9525">
            <a:noFill/>
            <a:miter lim="800000"/>
            <a:headEnd/>
            <a:tailEnd/>
          </a:ln>
        </p:spPr>
      </p:pic>
    </p:spTree>
  </p:cSld>
  <p:clrMapOvr>
    <a:masterClrMapping/>
  </p:clrMapOvr>
  <p:transition>
    <p:sndAc>
      <p:stSnd>
        <p:snd r:embed="rId2" name="type.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1097280" y="286603"/>
            <a:ext cx="10058400" cy="1450757"/>
          </a:xfrm>
        </p:spPr>
        <p:txBody>
          <a:bodyPr>
            <a:normAutofit/>
          </a:bodyPr>
          <a:lstStyle/>
          <a:p>
            <a:r>
              <a:rPr lang="ru-RU" dirty="0"/>
              <a:t>Дальнейшая количественная оценка</a:t>
            </a:r>
          </a:p>
        </p:txBody>
      </p:sp>
      <p:pic>
        <p:nvPicPr>
          <p:cNvPr id="20483" name="Содержимое 3"/>
          <p:cNvPicPr>
            <a:picLocks noGrp="1" noChangeAspect="1"/>
          </p:cNvPicPr>
          <p:nvPr>
            <p:ph idx="1"/>
          </p:nvPr>
        </p:nvPicPr>
        <p:blipFill>
          <a:blip r:embed="rId2" cstate="print"/>
          <a:srcRect/>
          <a:stretch>
            <a:fillRect/>
          </a:stretch>
        </p:blipFill>
        <p:spPr>
          <a:xfrm>
            <a:off x="1988204" y="1864040"/>
            <a:ext cx="8215591" cy="4464495"/>
          </a:xfrm>
        </p:spPr>
      </p:pic>
      <p:sp>
        <p:nvSpPr>
          <p:cNvPr id="2" name="Номер слайда 1">
            <a:extLst>
              <a:ext uri="{FF2B5EF4-FFF2-40B4-BE49-F238E27FC236}">
                <a16:creationId xmlns:a16="http://schemas.microsoft.com/office/drawing/2014/main" xmlns="" id="{0D14CD51-97F3-9A5A-AE47-2C5C91433E02}"/>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58</a:t>
            </a:fld>
            <a:endParaRPr lang="ru-RU"/>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1096962" y="33338"/>
            <a:ext cx="10327629" cy="1703388"/>
          </a:xfrm>
        </p:spPr>
        <p:txBody>
          <a:bodyPr>
            <a:noAutofit/>
          </a:bodyPr>
          <a:lstStyle/>
          <a:p>
            <a:r>
              <a:rPr lang="ru-RU" sz="4000" dirty="0"/>
              <a:t>Результат получения второй «производной», выделяющий голосовой интервал мужского голоса (часть 1) </a:t>
            </a:r>
          </a:p>
        </p:txBody>
      </p:sp>
      <p:pic>
        <p:nvPicPr>
          <p:cNvPr id="20483" name="Содержимое 3"/>
          <p:cNvPicPr>
            <a:picLocks noGrp="1"/>
          </p:cNvPicPr>
          <p:nvPr>
            <p:ph idx="1"/>
          </p:nvPr>
        </p:nvPicPr>
        <p:blipFill>
          <a:blip r:embed="rId2" cstate="print"/>
          <a:stretch>
            <a:fillRect/>
          </a:stretch>
        </p:blipFill>
        <p:spPr>
          <a:xfrm>
            <a:off x="2144335" y="1846263"/>
            <a:ext cx="7903330" cy="4463057"/>
          </a:xfrm>
        </p:spPr>
      </p:pic>
      <p:sp>
        <p:nvSpPr>
          <p:cNvPr id="2" name="Номер слайда 1">
            <a:extLst>
              <a:ext uri="{FF2B5EF4-FFF2-40B4-BE49-F238E27FC236}">
                <a16:creationId xmlns:a16="http://schemas.microsoft.com/office/drawing/2014/main" xmlns="" id="{4DB7E747-D2F6-1755-E77B-0ADA6076DFF0}"/>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59</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50757"/>
          </a:xfrm>
        </p:spPr>
        <p:txBody>
          <a:bodyPr>
            <a:normAutofit/>
          </a:bodyPr>
          <a:lstStyle/>
          <a:p>
            <a:r>
              <a:rPr lang="ru-RU" dirty="0"/>
              <a:t>Упрощённая пространственная модель окружающего Мира</a:t>
            </a:r>
          </a:p>
        </p:txBody>
      </p:sp>
      <p:sp>
        <p:nvSpPr>
          <p:cNvPr id="5" name="Содержимое 4"/>
          <p:cNvSpPr>
            <a:spLocks noGrp="1"/>
          </p:cNvSpPr>
          <p:nvPr>
            <p:ph idx="1"/>
          </p:nvPr>
        </p:nvSpPr>
        <p:spPr>
          <a:xfrm>
            <a:off x="1096963" y="5503863"/>
            <a:ext cx="10058400" cy="550264"/>
          </a:xfrm>
        </p:spPr>
        <p:txBody>
          <a:bodyPr>
            <a:normAutofit/>
          </a:bodyPr>
          <a:lstStyle/>
          <a:p>
            <a:pPr algn="ctr"/>
            <a:r>
              <a:rPr lang="ru-RU" dirty="0"/>
              <a:t> Объект (О) и Субъект (С) Искусственный субъект (ИС)</a:t>
            </a:r>
          </a:p>
        </p:txBody>
      </p:sp>
      <p:sp>
        <p:nvSpPr>
          <p:cNvPr id="7" name="Номер слайда 6"/>
          <p:cNvSpPr>
            <a:spLocks noGrp="1"/>
          </p:cNvSpPr>
          <p:nvPr>
            <p:ph type="sldNum" sz="quarter" idx="12"/>
          </p:nvPr>
        </p:nvSpPr>
        <p:spPr>
          <a:xfrm>
            <a:off x="9900458" y="6459785"/>
            <a:ext cx="1312025" cy="365125"/>
          </a:xfrm>
        </p:spPr>
        <p:txBody>
          <a:bodyPr/>
          <a:lstStyle/>
          <a:p>
            <a:fld id="{5A3DD0A8-1FE8-4812-B5C1-D09210DFD168}" type="slidenum">
              <a:rPr lang="ru-RU" smtClean="0"/>
              <a:pPr/>
              <a:t>6</a:t>
            </a:fld>
            <a:endParaRPr lang="ru-RU" dirty="0"/>
          </a:p>
        </p:txBody>
      </p:sp>
      <p:pic>
        <p:nvPicPr>
          <p:cNvPr id="1026" name="Picture 2"/>
          <p:cNvPicPr>
            <a:picLocks noChangeAspect="1" noChangeArrowheads="1"/>
          </p:cNvPicPr>
          <p:nvPr/>
        </p:nvPicPr>
        <p:blipFill>
          <a:blip r:embed="rId3" cstate="print"/>
          <a:srcRect/>
          <a:stretch>
            <a:fillRect/>
          </a:stretch>
        </p:blipFill>
        <p:spPr bwMode="auto">
          <a:xfrm>
            <a:off x="2423592" y="1844824"/>
            <a:ext cx="5858081" cy="34739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2575992" y="1997224"/>
            <a:ext cx="5858081" cy="34739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2567608" y="1988840"/>
            <a:ext cx="5858081" cy="34739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1096963" y="116632"/>
            <a:ext cx="10058400" cy="1620093"/>
          </a:xfrm>
        </p:spPr>
        <p:txBody>
          <a:bodyPr>
            <a:noAutofit/>
          </a:bodyPr>
          <a:lstStyle/>
          <a:p>
            <a:r>
              <a:rPr lang="ru-RU" sz="4000" dirty="0"/>
              <a:t>Результат получения второй «производной», выделяющий голосовой интервал мужского голоса (часть 2)</a:t>
            </a:r>
          </a:p>
        </p:txBody>
      </p:sp>
      <p:pic>
        <p:nvPicPr>
          <p:cNvPr id="21507" name="Содержимое 3"/>
          <p:cNvPicPr>
            <a:picLocks noGrp="1"/>
          </p:cNvPicPr>
          <p:nvPr>
            <p:ph idx="1"/>
          </p:nvPr>
        </p:nvPicPr>
        <p:blipFill>
          <a:blip r:embed="rId2" cstate="print"/>
          <a:srcRect/>
          <a:stretch>
            <a:fillRect/>
          </a:stretch>
        </p:blipFill>
        <p:spPr>
          <a:xfrm>
            <a:off x="2139785" y="1846263"/>
            <a:ext cx="7912430" cy="4468196"/>
          </a:xfrm>
        </p:spPr>
      </p:pic>
      <p:sp>
        <p:nvSpPr>
          <p:cNvPr id="2" name="Номер слайда 1">
            <a:extLst>
              <a:ext uri="{FF2B5EF4-FFF2-40B4-BE49-F238E27FC236}">
                <a16:creationId xmlns:a16="http://schemas.microsoft.com/office/drawing/2014/main" xmlns="" id="{24A61648-7145-7CB6-776E-DBCA99842CCB}"/>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60</a:t>
            </a:fld>
            <a:endParaRPr lang="ru-RU"/>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1097280" y="286603"/>
            <a:ext cx="10058400" cy="1450757"/>
          </a:xfrm>
        </p:spPr>
        <p:txBody>
          <a:bodyPr>
            <a:normAutofit/>
          </a:bodyPr>
          <a:lstStyle/>
          <a:p>
            <a:r>
              <a:rPr lang="ru-RU" sz="4400" dirty="0"/>
              <a:t>Оценка средней длины волны для голоса</a:t>
            </a:r>
          </a:p>
        </p:txBody>
      </p:sp>
      <p:sp>
        <p:nvSpPr>
          <p:cNvPr id="22531" name="Содержимое 2"/>
          <p:cNvSpPr>
            <a:spLocks noGrp="1"/>
          </p:cNvSpPr>
          <p:nvPr>
            <p:ph idx="1"/>
          </p:nvPr>
        </p:nvSpPr>
        <p:spPr>
          <a:xfrm>
            <a:off x="1097280" y="1844824"/>
            <a:ext cx="10255304" cy="4320480"/>
          </a:xfrm>
        </p:spPr>
        <p:txBody>
          <a:bodyPr>
            <a:normAutofit fontScale="92500" lnSpcReduction="20000"/>
          </a:bodyPr>
          <a:lstStyle/>
          <a:p>
            <a:pPr>
              <a:lnSpc>
                <a:spcPct val="100000"/>
              </a:lnSpc>
              <a:spcBef>
                <a:spcPts val="600"/>
              </a:spcBef>
            </a:pPr>
            <a:r>
              <a:rPr lang="ru-RU" sz="1600" b="1" dirty="0"/>
              <a:t>Из полученной второй производной легко установить голосовой интервал (длина волны голоса) на </a:t>
            </a:r>
            <a:r>
              <a:rPr lang="ru-RU" sz="1600" b="1" dirty="0" err="1"/>
              <a:t>отсчетах</a:t>
            </a:r>
            <a:r>
              <a:rPr lang="ru-RU" sz="1600" b="1" dirty="0"/>
              <a:t>   8010 – 11524. Это</a:t>
            </a:r>
          </a:p>
          <a:p>
            <a:pPr>
              <a:lnSpc>
                <a:spcPct val="100000"/>
              </a:lnSpc>
              <a:spcBef>
                <a:spcPts val="600"/>
              </a:spcBef>
            </a:pPr>
            <a:r>
              <a:rPr lang="ru-RU" sz="1600" b="1" dirty="0"/>
              <a:t>Длина  Амплитуда  			Средняя длина	             </a:t>
            </a:r>
            <a:r>
              <a:rPr lang="ru-RU" sz="1600" b="1" dirty="0" err="1"/>
              <a:t>Отсчеты</a:t>
            </a:r>
            <a:endParaRPr lang="ru-RU" sz="1600" b="1" dirty="0"/>
          </a:p>
          <a:p>
            <a:pPr>
              <a:lnSpc>
                <a:spcPct val="100000"/>
              </a:lnSpc>
              <a:spcBef>
                <a:spcPts val="600"/>
              </a:spcBef>
            </a:pPr>
            <a:r>
              <a:rPr lang="ru-RU" sz="1600" b="1" dirty="0"/>
              <a:t>182	109					186		</a:t>
            </a:r>
          </a:p>
          <a:p>
            <a:pPr>
              <a:lnSpc>
                <a:spcPct val="100000"/>
              </a:lnSpc>
              <a:spcBef>
                <a:spcPts val="600"/>
              </a:spcBef>
            </a:pPr>
            <a:r>
              <a:rPr lang="ru-RU" sz="1600" b="1" dirty="0"/>
              <a:t>182	122					187</a:t>
            </a:r>
          </a:p>
          <a:p>
            <a:pPr>
              <a:lnSpc>
                <a:spcPct val="100000"/>
              </a:lnSpc>
              <a:spcBef>
                <a:spcPts val="600"/>
              </a:spcBef>
            </a:pPr>
            <a:r>
              <a:rPr lang="ru-RU" sz="1600" b="1" dirty="0"/>
              <a:t>180	122					186</a:t>
            </a:r>
          </a:p>
          <a:p>
            <a:pPr>
              <a:lnSpc>
                <a:spcPct val="100000"/>
              </a:lnSpc>
              <a:spcBef>
                <a:spcPts val="600"/>
              </a:spcBef>
            </a:pPr>
            <a:r>
              <a:rPr lang="ru-RU" sz="1600" b="1" dirty="0"/>
              <a:t>180	102					187</a:t>
            </a:r>
          </a:p>
          <a:p>
            <a:pPr>
              <a:lnSpc>
                <a:spcPct val="100000"/>
              </a:lnSpc>
              <a:spcBef>
                <a:spcPts val="600"/>
              </a:spcBef>
            </a:pPr>
            <a:r>
              <a:rPr lang="ru-RU" sz="1600" b="1" dirty="0"/>
              <a:t>181	112					186</a:t>
            </a:r>
          </a:p>
          <a:p>
            <a:pPr>
              <a:lnSpc>
                <a:spcPct val="100000"/>
              </a:lnSpc>
              <a:spcBef>
                <a:spcPts val="600"/>
              </a:spcBef>
            </a:pPr>
            <a:r>
              <a:rPr lang="ru-RU" sz="1600" b="1" dirty="0"/>
              <a:t>186	120					187</a:t>
            </a:r>
          </a:p>
          <a:p>
            <a:pPr>
              <a:lnSpc>
                <a:spcPct val="100000"/>
              </a:lnSpc>
              <a:spcBef>
                <a:spcPts val="600"/>
              </a:spcBef>
            </a:pPr>
            <a:r>
              <a:rPr lang="ru-RU" sz="1600" b="1" dirty="0"/>
              <a:t>188	118					186</a:t>
            </a:r>
          </a:p>
          <a:p>
            <a:pPr>
              <a:lnSpc>
                <a:spcPct val="100000"/>
              </a:lnSpc>
              <a:spcBef>
                <a:spcPts val="600"/>
              </a:spcBef>
            </a:pPr>
            <a:r>
              <a:rPr lang="ru-RU" sz="1600" b="1" dirty="0"/>
              <a:t>192	96					187</a:t>
            </a:r>
          </a:p>
          <a:p>
            <a:pPr>
              <a:lnSpc>
                <a:spcPct val="100000"/>
              </a:lnSpc>
              <a:spcBef>
                <a:spcPts val="600"/>
              </a:spcBef>
            </a:pPr>
            <a:r>
              <a:rPr lang="ru-RU" sz="1600" b="1" dirty="0"/>
              <a:t>193	97					186</a:t>
            </a:r>
          </a:p>
          <a:p>
            <a:pPr>
              <a:lnSpc>
                <a:spcPct val="100000"/>
              </a:lnSpc>
              <a:spcBef>
                <a:spcPts val="600"/>
              </a:spcBef>
            </a:pPr>
            <a:r>
              <a:rPr lang="ru-RU" sz="1600" b="1" dirty="0"/>
              <a:t>193	89					187		</a:t>
            </a:r>
          </a:p>
          <a:p>
            <a:pPr>
              <a:lnSpc>
                <a:spcPct val="100000"/>
              </a:lnSpc>
              <a:spcBef>
                <a:spcPts val="600"/>
              </a:spcBef>
            </a:pPr>
            <a:r>
              <a:rPr lang="ru-RU" sz="1600" b="1" dirty="0"/>
              <a:t>195	61					187		10062</a:t>
            </a:r>
          </a:p>
          <a:p>
            <a:pPr>
              <a:lnSpc>
                <a:spcPct val="100000"/>
              </a:lnSpc>
              <a:spcBef>
                <a:spcPts val="600"/>
              </a:spcBef>
            </a:pPr>
            <a:r>
              <a:rPr lang="ru-RU" sz="1600" b="1" dirty="0"/>
              <a:t>Средняя дельта  	186-187 на интервале в 02052 </a:t>
            </a:r>
            <a:r>
              <a:rPr lang="ru-RU" sz="1600" b="1" dirty="0" err="1"/>
              <a:t>отсчета</a:t>
            </a:r>
            <a:endParaRPr lang="ru-RU" sz="1600" b="1" dirty="0"/>
          </a:p>
        </p:txBody>
      </p:sp>
      <p:sp>
        <p:nvSpPr>
          <p:cNvPr id="2" name="Номер слайда 1">
            <a:extLst>
              <a:ext uri="{FF2B5EF4-FFF2-40B4-BE49-F238E27FC236}">
                <a16:creationId xmlns:a16="http://schemas.microsoft.com/office/drawing/2014/main" xmlns="" id="{2539C952-8E06-DCF2-7B49-286D16662383}"/>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61</a:t>
            </a:fld>
            <a:endParaRPr lang="ru-RU"/>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1097280" y="286603"/>
            <a:ext cx="10058400" cy="1450757"/>
          </a:xfrm>
        </p:spPr>
        <p:txBody>
          <a:bodyPr>
            <a:normAutofit fontScale="90000"/>
          </a:bodyPr>
          <a:lstStyle/>
          <a:p>
            <a:r>
              <a:rPr lang="ru-RU" dirty="0"/>
              <a:t>Смазывание картины голосового интервала при уменьшении амплитуды</a:t>
            </a:r>
          </a:p>
        </p:txBody>
      </p:sp>
      <p:sp>
        <p:nvSpPr>
          <p:cNvPr id="23555" name="Содержимое 2"/>
          <p:cNvSpPr>
            <a:spLocks noGrp="1"/>
          </p:cNvSpPr>
          <p:nvPr>
            <p:ph idx="1"/>
          </p:nvPr>
        </p:nvSpPr>
        <p:spPr>
          <a:xfrm>
            <a:off x="1096963" y="1846263"/>
            <a:ext cx="10058400" cy="4391049"/>
          </a:xfrm>
        </p:spPr>
        <p:txBody>
          <a:bodyPr>
            <a:normAutofit fontScale="92500" lnSpcReduction="10000"/>
          </a:bodyPr>
          <a:lstStyle/>
          <a:p>
            <a:pPr>
              <a:lnSpc>
                <a:spcPct val="120000"/>
              </a:lnSpc>
              <a:spcBef>
                <a:spcPts val="600"/>
              </a:spcBef>
            </a:pPr>
            <a:r>
              <a:rPr lang="ru-RU" sz="1400" dirty="0"/>
              <a:t>Амплитуда 	Интервал						Отсчеты</a:t>
            </a:r>
          </a:p>
          <a:p>
            <a:pPr>
              <a:lnSpc>
                <a:spcPct val="120000"/>
              </a:lnSpc>
              <a:spcBef>
                <a:spcPts val="600"/>
              </a:spcBef>
            </a:pPr>
            <a:r>
              <a:rPr lang="ru-RU" sz="1400" dirty="0"/>
              <a:t>(</a:t>
            </a:r>
            <a:r>
              <a:rPr lang="en-US" sz="1400" dirty="0"/>
              <a:t>37</a:t>
            </a:r>
            <a:r>
              <a:rPr lang="ru-RU" sz="1400" dirty="0"/>
              <a:t>)		</a:t>
            </a:r>
            <a:r>
              <a:rPr lang="en-US" sz="1400" dirty="0"/>
              <a:t>167</a:t>
            </a:r>
            <a:endParaRPr lang="ru-RU" sz="1400" dirty="0"/>
          </a:p>
          <a:p>
            <a:pPr>
              <a:lnSpc>
                <a:spcPct val="120000"/>
              </a:lnSpc>
              <a:spcBef>
                <a:spcPts val="600"/>
              </a:spcBef>
            </a:pPr>
            <a:r>
              <a:rPr lang="ru-RU" sz="1400" dirty="0"/>
              <a:t>(</a:t>
            </a:r>
            <a:r>
              <a:rPr lang="en-US" sz="1400" dirty="0"/>
              <a:t>27</a:t>
            </a:r>
            <a:r>
              <a:rPr lang="ru-RU" sz="1400" dirty="0"/>
              <a:t>)		</a:t>
            </a:r>
            <a:r>
              <a:rPr lang="en-US" sz="1400" dirty="0"/>
              <a:t>181						</a:t>
            </a:r>
            <a:endParaRPr lang="ru-RU" sz="1400" dirty="0"/>
          </a:p>
          <a:p>
            <a:pPr>
              <a:lnSpc>
                <a:spcPct val="120000"/>
              </a:lnSpc>
              <a:spcBef>
                <a:spcPts val="600"/>
              </a:spcBef>
            </a:pPr>
            <a:r>
              <a:rPr lang="ru-RU" sz="1400" dirty="0"/>
              <a:t>(17)		</a:t>
            </a:r>
            <a:r>
              <a:rPr lang="en-US" sz="1400" dirty="0"/>
              <a:t>188</a:t>
            </a:r>
            <a:r>
              <a:rPr lang="ru-RU" sz="1400" dirty="0"/>
              <a:t>						</a:t>
            </a:r>
          </a:p>
          <a:p>
            <a:pPr>
              <a:lnSpc>
                <a:spcPct val="120000"/>
              </a:lnSpc>
              <a:spcBef>
                <a:spcPts val="600"/>
              </a:spcBef>
            </a:pPr>
            <a:r>
              <a:rPr lang="ru-RU" sz="1400" dirty="0"/>
              <a:t>(16)		160						</a:t>
            </a:r>
          </a:p>
          <a:p>
            <a:pPr>
              <a:lnSpc>
                <a:spcPct val="120000"/>
              </a:lnSpc>
              <a:spcBef>
                <a:spcPts val="600"/>
              </a:spcBef>
            </a:pPr>
            <a:r>
              <a:rPr lang="ru-RU" sz="1400" dirty="0"/>
              <a:t>(16)		008						</a:t>
            </a:r>
          </a:p>
          <a:p>
            <a:pPr>
              <a:lnSpc>
                <a:spcPct val="120000"/>
              </a:lnSpc>
              <a:spcBef>
                <a:spcPts val="600"/>
              </a:spcBef>
            </a:pPr>
            <a:r>
              <a:rPr lang="ru-RU" sz="1400" dirty="0"/>
              <a:t>(12)		178						</a:t>
            </a:r>
          </a:p>
          <a:p>
            <a:pPr>
              <a:lnSpc>
                <a:spcPct val="120000"/>
              </a:lnSpc>
              <a:spcBef>
                <a:spcPts val="600"/>
              </a:spcBef>
            </a:pPr>
            <a:r>
              <a:rPr lang="ru-RU" sz="1400" dirty="0"/>
              <a:t>(08)		120</a:t>
            </a:r>
          </a:p>
          <a:p>
            <a:pPr>
              <a:lnSpc>
                <a:spcPct val="120000"/>
              </a:lnSpc>
              <a:spcBef>
                <a:spcPts val="600"/>
              </a:spcBef>
            </a:pPr>
            <a:r>
              <a:rPr lang="ru-RU" sz="1400" dirty="0"/>
              <a:t>(07)		24	</a:t>
            </a:r>
          </a:p>
          <a:p>
            <a:pPr>
              <a:lnSpc>
                <a:spcPct val="120000"/>
              </a:lnSpc>
              <a:spcBef>
                <a:spcPts val="600"/>
              </a:spcBef>
            </a:pPr>
            <a:r>
              <a:rPr lang="ru-RU" sz="1400" dirty="0"/>
              <a:t>(07)		146	</a:t>
            </a:r>
          </a:p>
          <a:p>
            <a:pPr>
              <a:lnSpc>
                <a:spcPct val="120000"/>
              </a:lnSpc>
              <a:spcBef>
                <a:spcPts val="600"/>
              </a:spcBef>
            </a:pPr>
            <a:r>
              <a:rPr lang="ru-RU" sz="1400" dirty="0"/>
              <a:t>(04)		164	</a:t>
            </a:r>
          </a:p>
          <a:p>
            <a:pPr>
              <a:lnSpc>
                <a:spcPct val="120000"/>
              </a:lnSpc>
              <a:spcBef>
                <a:spcPts val="600"/>
              </a:spcBef>
            </a:pPr>
            <a:r>
              <a:rPr lang="ru-RU" sz="1400" dirty="0"/>
              <a:t>(04)		007	</a:t>
            </a:r>
          </a:p>
          <a:p>
            <a:pPr>
              <a:lnSpc>
                <a:spcPct val="120000"/>
              </a:lnSpc>
              <a:spcBef>
                <a:spcPts val="600"/>
              </a:spcBef>
            </a:pPr>
            <a:r>
              <a:rPr lang="ru-RU" sz="1400" dirty="0"/>
              <a:t>(03)		119											11524</a:t>
            </a:r>
          </a:p>
          <a:p>
            <a:pPr>
              <a:lnSpc>
                <a:spcPct val="120000"/>
              </a:lnSpc>
              <a:spcBef>
                <a:spcPts val="600"/>
              </a:spcBef>
            </a:pPr>
            <a:endParaRPr lang="ru-RU" sz="1400" dirty="0"/>
          </a:p>
        </p:txBody>
      </p:sp>
      <p:sp>
        <p:nvSpPr>
          <p:cNvPr id="2" name="Номер слайда 1">
            <a:extLst>
              <a:ext uri="{FF2B5EF4-FFF2-40B4-BE49-F238E27FC236}">
                <a16:creationId xmlns:a16="http://schemas.microsoft.com/office/drawing/2014/main" xmlns="" id="{0B47309D-399C-F705-82AA-BF4F75A1255A}"/>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62</a:t>
            </a:fld>
            <a:endParaRPr lang="ru-RU"/>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97280" y="286603"/>
            <a:ext cx="10058400" cy="1450757"/>
          </a:xfrm>
        </p:spPr>
        <p:txBody>
          <a:bodyPr>
            <a:normAutofit fontScale="90000"/>
          </a:bodyPr>
          <a:lstStyle/>
          <a:p>
            <a:r>
              <a:rPr lang="ru-RU" dirty="0"/>
              <a:t>Практические задачи, решаемые с использованием качественного подхода</a:t>
            </a:r>
          </a:p>
        </p:txBody>
      </p:sp>
      <p:graphicFrame>
        <p:nvGraphicFramePr>
          <p:cNvPr id="6" name="Объект 5">
            <a:extLst>
              <a:ext uri="{FF2B5EF4-FFF2-40B4-BE49-F238E27FC236}">
                <a16:creationId xmlns:a16="http://schemas.microsoft.com/office/drawing/2014/main" xmlns="" id="{4E790075-8982-2E97-07AD-FF9C34B693FC}"/>
              </a:ext>
            </a:extLst>
          </p:cNvPr>
          <p:cNvGraphicFramePr>
            <a:graphicFrameLocks noGrp="1"/>
          </p:cNvGraphicFramePr>
          <p:nvPr>
            <p:ph idx="1"/>
            <p:extLst>
              <p:ext uri="{D42A27DB-BD31-4B8C-83A1-F6EECF244321}">
                <p14:modId xmlns:p14="http://schemas.microsoft.com/office/powerpoint/2010/main" xmlns="" val="2578742792"/>
              </p:ext>
            </p:extLst>
          </p:nvPr>
        </p:nvGraphicFramePr>
        <p:xfrm>
          <a:off x="1199455" y="1846263"/>
          <a:ext cx="995590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Номер слайда 1">
            <a:extLst>
              <a:ext uri="{FF2B5EF4-FFF2-40B4-BE49-F238E27FC236}">
                <a16:creationId xmlns:a16="http://schemas.microsoft.com/office/drawing/2014/main" xmlns="" id="{C4608A32-6951-83A6-FBB4-450F3E39B4EB}"/>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63</a:t>
            </a:fld>
            <a:endParaRPr lang="ru-RU"/>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1097280" y="286603"/>
            <a:ext cx="10615344" cy="838141"/>
          </a:xfrm>
        </p:spPr>
        <p:txBody>
          <a:bodyPr>
            <a:normAutofit/>
          </a:bodyPr>
          <a:lstStyle/>
          <a:p>
            <a:r>
              <a:rPr lang="ru-RU" sz="4000" dirty="0"/>
              <a:t>Нетрадиционность взгляда на распознавание</a:t>
            </a:r>
          </a:p>
        </p:txBody>
      </p:sp>
      <p:sp>
        <p:nvSpPr>
          <p:cNvPr id="46083" name="Содержимое 2"/>
          <p:cNvSpPr>
            <a:spLocks noGrp="1"/>
          </p:cNvSpPr>
          <p:nvPr>
            <p:ph idx="1"/>
          </p:nvPr>
        </p:nvSpPr>
        <p:spPr>
          <a:xfrm>
            <a:off x="191344" y="1268761"/>
            <a:ext cx="11449271" cy="5040560"/>
          </a:xfrm>
        </p:spPr>
        <p:txBody>
          <a:bodyPr>
            <a:noAutofit/>
          </a:bodyPr>
          <a:lstStyle/>
          <a:p>
            <a:pPr marL="457200" indent="-457200">
              <a:spcBef>
                <a:spcPts val="600"/>
              </a:spcBef>
              <a:buFont typeface="+mj-lt"/>
              <a:buAutoNum type="arabicPeriod"/>
            </a:pPr>
            <a:r>
              <a:rPr lang="ru-RU" sz="2400" dirty="0"/>
              <a:t>В отказе от традиционных методов анализа волны, ориентированных на частотные характеристики (длину волны) в предположении бесконечности, выражаемой в непрерывности</a:t>
            </a:r>
            <a:r>
              <a:rPr lang="en-US" sz="2400" dirty="0"/>
              <a:t>;</a:t>
            </a:r>
            <a:endParaRPr lang="ru-RU" sz="2400" dirty="0"/>
          </a:p>
          <a:p>
            <a:pPr marL="457200" indent="-457200">
              <a:spcBef>
                <a:spcPts val="600"/>
              </a:spcBef>
              <a:buFont typeface="+mj-lt"/>
              <a:buAutoNum type="arabicPeriod"/>
            </a:pPr>
            <a:r>
              <a:rPr lang="ru-RU" sz="2400" dirty="0"/>
              <a:t>В установления очевидного: Невозможности адекватной характеристики содержания волны по значениям амплитуд и частоте</a:t>
            </a:r>
            <a:r>
              <a:rPr lang="en-US" sz="2400" dirty="0"/>
              <a:t>;</a:t>
            </a:r>
            <a:endParaRPr lang="ru-RU" sz="2400" dirty="0"/>
          </a:p>
          <a:p>
            <a:pPr marL="457200" indent="-457200">
              <a:spcBef>
                <a:spcPts val="600"/>
              </a:spcBef>
              <a:buFont typeface="+mj-lt"/>
              <a:buAutoNum type="arabicPeriod"/>
            </a:pPr>
            <a:r>
              <a:rPr lang="ru-RU" sz="2400" dirty="0"/>
              <a:t>В получении вывода: В необходимости структуризации волны для извлечения информационного содержания</a:t>
            </a:r>
            <a:r>
              <a:rPr lang="en-US" sz="2400" dirty="0"/>
              <a:t>;</a:t>
            </a:r>
            <a:endParaRPr lang="ru-RU" sz="2400" dirty="0"/>
          </a:p>
          <a:p>
            <a:pPr marL="457200" indent="-457200">
              <a:spcBef>
                <a:spcPts val="600"/>
              </a:spcBef>
              <a:buFont typeface="+mj-lt"/>
              <a:buAutoNum type="arabicPeriod"/>
            </a:pPr>
            <a:r>
              <a:rPr lang="ru-RU" sz="2400" dirty="0"/>
              <a:t>В решении проблемы выбора первичного элемента конфигурации для фиксации информационного содержания волны с учетом комбинаторного проклятия</a:t>
            </a:r>
            <a:r>
              <a:rPr lang="en-US" sz="2400" dirty="0"/>
              <a:t>;</a:t>
            </a:r>
            <a:endParaRPr lang="ru-RU" sz="2400" dirty="0"/>
          </a:p>
          <a:p>
            <a:pPr marL="457200" indent="-457200">
              <a:spcBef>
                <a:spcPts val="600"/>
              </a:spcBef>
              <a:buFont typeface="+mj-lt"/>
              <a:buAutoNum type="arabicPeriod"/>
            </a:pPr>
            <a:r>
              <a:rPr lang="ru-RU" sz="2400" dirty="0"/>
              <a:t>В экономичности получения результата за счет выбора характерных точек и снижение  рассматриваемого количества первичных элементов с ориентацией на специфичность их взаимного расположения</a:t>
            </a:r>
            <a:r>
              <a:rPr lang="en-US" sz="2400" dirty="0"/>
              <a:t>;</a:t>
            </a:r>
            <a:endParaRPr lang="ru-RU" sz="2400" dirty="0"/>
          </a:p>
          <a:p>
            <a:pPr marL="457200" indent="-457200">
              <a:spcBef>
                <a:spcPts val="600"/>
              </a:spcBef>
              <a:buFont typeface="+mj-lt"/>
              <a:buAutoNum type="arabicPeriod"/>
            </a:pPr>
            <a:r>
              <a:rPr lang="ru-RU" sz="2400" dirty="0"/>
              <a:t>И многое другое рассказанное по ходу изложенного</a:t>
            </a:r>
            <a:r>
              <a:rPr lang="ru-RU" sz="2400" dirty="0" smtClean="0"/>
              <a:t>! </a:t>
            </a:r>
            <a:endParaRPr lang="ru-RU" sz="2400" dirty="0"/>
          </a:p>
          <a:p>
            <a:pPr>
              <a:spcBef>
                <a:spcPts val="600"/>
              </a:spcBef>
            </a:pPr>
            <a:endParaRPr lang="ru-RU" dirty="0"/>
          </a:p>
        </p:txBody>
      </p:sp>
      <p:sp>
        <p:nvSpPr>
          <p:cNvPr id="2" name="Номер слайда 1">
            <a:extLst>
              <a:ext uri="{FF2B5EF4-FFF2-40B4-BE49-F238E27FC236}">
                <a16:creationId xmlns:a16="http://schemas.microsoft.com/office/drawing/2014/main" xmlns="" id="{BBC40F3C-E0B8-8A78-1202-D5CC05AE795B}"/>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64</a:t>
            </a:fld>
            <a:endParaRPr lang="ru-RU"/>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8326357-ADFA-35BF-E484-AD887838E71B}"/>
              </a:ext>
            </a:extLst>
          </p:cNvPr>
          <p:cNvSpPr>
            <a:spLocks noGrp="1"/>
          </p:cNvSpPr>
          <p:nvPr>
            <p:ph type="sldNum" sz="quarter" idx="12"/>
          </p:nvPr>
        </p:nvSpPr>
        <p:spPr>
          <a:xfrm>
            <a:off x="9900458" y="6459785"/>
            <a:ext cx="1312025" cy="365125"/>
          </a:xfrm>
        </p:spPr>
        <p:txBody>
          <a:bodyPr/>
          <a:lstStyle/>
          <a:p>
            <a:fld id="{906DC5DC-1313-438E-9578-FE2B5625D955}" type="slidenum">
              <a:rPr lang="ru-RU" smtClean="0"/>
              <a:pPr/>
              <a:t>65</a:t>
            </a:fld>
            <a:endParaRPr lang="ru-RU"/>
          </a:p>
        </p:txBody>
      </p:sp>
      <p:sp>
        <p:nvSpPr>
          <p:cNvPr id="54274" name="Заголовок 1"/>
          <p:cNvSpPr>
            <a:spLocks noGrp="1"/>
          </p:cNvSpPr>
          <p:nvPr>
            <p:ph type="title" idx="4294967295"/>
          </p:nvPr>
        </p:nvSpPr>
        <p:spPr bwMode="auto">
          <a:xfrm>
            <a:off x="1994173" y="404664"/>
            <a:ext cx="8203654" cy="1000701"/>
          </a:xfrm>
          <a:noFill/>
        </p:spPr>
        <p:txBody>
          <a:bodyPr wrap="square" numCol="1" anchorCtr="0" compatLnSpc="1">
            <a:prstTxWarp prst="textNoShape">
              <a:avLst/>
            </a:prstTxWarp>
            <a:normAutofit/>
          </a:bodyPr>
          <a:lstStyle/>
          <a:p>
            <a:pPr algn="ctr"/>
            <a:r>
              <a:rPr lang="ru-RU" sz="5400" b="1" cap="none" dirty="0"/>
              <a:t>Спасибо за внимание!</a:t>
            </a:r>
          </a:p>
        </p:txBody>
      </p:sp>
      <p:pic>
        <p:nvPicPr>
          <p:cNvPr id="54275" name="Picture 4" descr="C:\Users\Балакирев\Downloads\Pictures\Балакирев.jpg"/>
          <p:cNvPicPr>
            <a:picLocks noGrp="1" noChangeAspect="1" noChangeArrowheads="1"/>
          </p:cNvPicPr>
          <p:nvPr>
            <p:ph idx="4294967295"/>
          </p:nvPr>
        </p:nvPicPr>
        <p:blipFill>
          <a:blip r:embed="rId2" cstate="print"/>
          <a:srcRect/>
          <a:stretch>
            <a:fillRect/>
          </a:stretch>
        </p:blipFill>
        <p:spPr>
          <a:xfrm>
            <a:off x="5121275" y="1481374"/>
            <a:ext cx="1949450" cy="2814637"/>
          </a:xfrm>
        </p:spPr>
      </p:pic>
      <p:sp>
        <p:nvSpPr>
          <p:cNvPr id="54276" name="Прямоугольник 3"/>
          <p:cNvSpPr>
            <a:spLocks noChangeArrowheads="1"/>
          </p:cNvSpPr>
          <p:nvPr/>
        </p:nvSpPr>
        <p:spPr bwMode="auto">
          <a:xfrm>
            <a:off x="2459831" y="4296011"/>
            <a:ext cx="7272338" cy="2062103"/>
          </a:xfrm>
          <a:prstGeom prst="rect">
            <a:avLst/>
          </a:prstGeom>
          <a:noFill/>
          <a:ln w="9525">
            <a:noFill/>
            <a:miter lim="800000"/>
            <a:headEnd/>
            <a:tailEnd/>
          </a:ln>
        </p:spPr>
        <p:txBody>
          <a:bodyPr wrap="square">
            <a:spAutoFit/>
          </a:bodyPr>
          <a:lstStyle/>
          <a:p>
            <a:pPr algn="ctr" defTabSz="685800">
              <a:lnSpc>
                <a:spcPct val="80000"/>
              </a:lnSpc>
            </a:pPr>
            <a:r>
              <a:rPr lang="ru-RU" sz="3200" b="1" dirty="0">
                <a:latin typeface="Times New Roman" pitchFamily="18" charset="0"/>
                <a:cs typeface="Times New Roman" pitchFamily="18" charset="0"/>
              </a:rPr>
              <a:t>Балакирев Н. Е</a:t>
            </a:r>
            <a:r>
              <a:rPr lang="ru-RU" sz="3200" b="1" dirty="0" smtClean="0">
                <a:latin typeface="Times New Roman" pitchFamily="18" charset="0"/>
                <a:cs typeface="Times New Roman" pitchFamily="18" charset="0"/>
              </a:rPr>
              <a:t>. + Фадеев М.М.</a:t>
            </a:r>
            <a:endParaRPr lang="ru-RU" sz="3200" b="1" dirty="0">
              <a:latin typeface="Times New Roman" pitchFamily="18" charset="0"/>
              <a:cs typeface="Times New Roman" pitchFamily="18" charset="0"/>
            </a:endParaRPr>
          </a:p>
          <a:p>
            <a:pPr algn="ctr" defTabSz="685800">
              <a:lnSpc>
                <a:spcPct val="80000"/>
              </a:lnSpc>
            </a:pPr>
            <a:r>
              <a:rPr lang="ru-RU" sz="3200" b="1" dirty="0">
                <a:latin typeface="Times New Roman" pitchFamily="18" charset="0"/>
                <a:cs typeface="Times New Roman" pitchFamily="18" charset="0"/>
              </a:rPr>
              <a:t>"МАИ" </a:t>
            </a:r>
          </a:p>
          <a:p>
            <a:pPr algn="ctr" defTabSz="685800">
              <a:lnSpc>
                <a:spcPct val="80000"/>
              </a:lnSpc>
            </a:pPr>
            <a:r>
              <a:rPr lang="ru-RU" sz="3200" b="1" dirty="0">
                <a:latin typeface="Times New Roman" pitchFamily="18" charset="0"/>
                <a:cs typeface="Times New Roman" pitchFamily="18" charset="0"/>
              </a:rPr>
              <a:t>НИУ «Московский авиационный институт»</a:t>
            </a:r>
          </a:p>
          <a:p>
            <a:pPr algn="ctr" defTabSz="685800">
              <a:lnSpc>
                <a:spcPct val="80000"/>
              </a:lnSpc>
            </a:pPr>
            <a:r>
              <a:rPr lang="en-US" sz="3200" b="1" dirty="0">
                <a:latin typeface="Times New Roman" pitchFamily="18" charset="0"/>
                <a:cs typeface="Times New Roman" pitchFamily="18" charset="0"/>
              </a:rPr>
              <a:t>balakirev1949@yandex.ru</a:t>
            </a:r>
            <a:endParaRPr lang="ru-RU" sz="3200" b="1" dirty="0">
              <a:latin typeface="Times New Roman" pitchFamily="18" charset="0"/>
              <a:cs typeface="Times New Roman" pitchFamily="18"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F6E5E4B-9BD9-4B2B-8982-534739953C65}"/>
              </a:ext>
            </a:extLst>
          </p:cNvPr>
          <p:cNvSpPr>
            <a:spLocks noGrp="1"/>
          </p:cNvSpPr>
          <p:nvPr>
            <p:ph type="title"/>
          </p:nvPr>
        </p:nvSpPr>
        <p:spPr>
          <a:xfrm>
            <a:off x="1097280" y="286603"/>
            <a:ext cx="10058400" cy="1450757"/>
          </a:xfrm>
        </p:spPr>
        <p:txBody>
          <a:bodyPr>
            <a:normAutofit/>
          </a:bodyPr>
          <a:lstStyle/>
          <a:p>
            <a:r>
              <a:rPr lang="ru-RU" dirty="0"/>
              <a:t>Литература</a:t>
            </a:r>
          </a:p>
        </p:txBody>
      </p:sp>
      <p:sp>
        <p:nvSpPr>
          <p:cNvPr id="3" name="Объект 2">
            <a:extLst>
              <a:ext uri="{FF2B5EF4-FFF2-40B4-BE49-F238E27FC236}">
                <a16:creationId xmlns:a16="http://schemas.microsoft.com/office/drawing/2014/main" xmlns="" id="{E38B3F4E-B82E-42A7-9A60-19E447446A6E}"/>
              </a:ext>
            </a:extLst>
          </p:cNvPr>
          <p:cNvSpPr>
            <a:spLocks noGrp="1"/>
          </p:cNvSpPr>
          <p:nvPr>
            <p:ph idx="1"/>
          </p:nvPr>
        </p:nvSpPr>
        <p:spPr>
          <a:xfrm>
            <a:off x="1096963" y="1772816"/>
            <a:ext cx="10115550" cy="4535065"/>
          </a:xfrm>
        </p:spPr>
        <p:txBody>
          <a:bodyPr>
            <a:normAutofit lnSpcReduction="10000"/>
          </a:bodyPr>
          <a:lstStyle/>
          <a:p>
            <a:pPr marL="457200" indent="-457200">
              <a:spcBef>
                <a:spcPts val="600"/>
              </a:spcBef>
              <a:buFont typeface="+mj-lt"/>
              <a:buAutoNum type="arabicPeriod"/>
            </a:pPr>
            <a:r>
              <a:rPr lang="ru-RU" dirty="0"/>
              <a:t>Н. А. Морозов , ОСНОВЫ KАЧECTBEHHОГO ФИЗИКО-МАТЕМАТИЧЕСКАГО АНАЛИЗА, </a:t>
            </a:r>
            <a:r>
              <a:rPr lang="ru-RU" dirty="0" err="1"/>
              <a:t>Типографія</a:t>
            </a:r>
            <a:r>
              <a:rPr lang="ru-RU" dirty="0"/>
              <a:t> Т-</a:t>
            </a:r>
            <a:r>
              <a:rPr lang="ru-RU" dirty="0" err="1"/>
              <a:t>ва</a:t>
            </a:r>
            <a:r>
              <a:rPr lang="ru-RU" dirty="0"/>
              <a:t> И. Д. Сытина, Пятницкая ул., соб. д. МОСКВА. —1908 .г. С.402</a:t>
            </a:r>
          </a:p>
          <a:p>
            <a:pPr marL="457200" indent="-457200">
              <a:spcBef>
                <a:spcPts val="600"/>
              </a:spcBef>
              <a:buFont typeface="+mj-lt"/>
              <a:buAutoNum type="arabicPeriod"/>
            </a:pPr>
            <a:r>
              <a:rPr lang="ru-RU" dirty="0"/>
              <a:t>Ульф </a:t>
            </a:r>
            <a:r>
              <a:rPr lang="ru-RU" dirty="0" err="1"/>
              <a:t>Гренандер</a:t>
            </a:r>
            <a:r>
              <a:rPr lang="ru-RU" dirty="0"/>
              <a:t>. Лекции по теории образов [Текст] : [В З т.] / Пер. с англ. И. Гуревича, Т. Дадашева ; Под ред. Ю. Журавлева. - Москва : Мир, 1979-1983. - 22 см.</a:t>
            </a:r>
          </a:p>
          <a:p>
            <a:pPr marL="457200" indent="-457200">
              <a:spcBef>
                <a:spcPts val="600"/>
              </a:spcBef>
              <a:buFont typeface="+mj-lt"/>
              <a:buAutoNum type="arabicPeriod"/>
            </a:pPr>
            <a:r>
              <a:rPr lang="ru-RU" dirty="0"/>
              <a:t> А.А. Андронов и </a:t>
            </a:r>
            <a:r>
              <a:rPr lang="ru-RU" dirty="0" err="1"/>
              <a:t>С.Э.Хайкин</a:t>
            </a:r>
            <a:r>
              <a:rPr lang="ru-RU" dirty="0"/>
              <a:t>. Теория колебаний. М. — Л.: 1937, ОНТИ.</a:t>
            </a:r>
          </a:p>
          <a:p>
            <a:pPr marL="457200" indent="-457200">
              <a:spcBef>
                <a:spcPts val="600"/>
              </a:spcBef>
              <a:buFont typeface="+mj-lt"/>
              <a:buAutoNum type="arabicPeriod"/>
            </a:pPr>
            <a:r>
              <a:rPr lang="ru-RU" dirty="0"/>
              <a:t>Балакирев Н.Е. Количественная и качественная оценка исследуемых объектов на примере простейших отношений. Вестник ВГУ, серия: Системный анализ и информационные технологии, 2016, №2. Стр. 70 -77</a:t>
            </a:r>
          </a:p>
          <a:p>
            <a:pPr marL="457200" indent="-457200">
              <a:spcBef>
                <a:spcPts val="600"/>
              </a:spcBef>
              <a:buFont typeface="+mj-lt"/>
              <a:buAutoNum type="arabicPeriod"/>
            </a:pPr>
            <a:r>
              <a:rPr lang="ru-RU" dirty="0"/>
              <a:t>Балакирев Н.Е., Нгуен </a:t>
            </a:r>
            <a:r>
              <a:rPr lang="ru-RU" dirty="0" err="1"/>
              <a:t>Хоанг</a:t>
            </a:r>
            <a:r>
              <a:rPr lang="ru-RU" dirty="0"/>
              <a:t> Зуй, М.А. Малков Фадеев М.М. Структуризация и качественное рассмотрение звукового потока в системе синтеза и анализа речи Программные продукты и системы / Программные продукты и системы. 2018. № 4 (31). С.768-776</a:t>
            </a:r>
          </a:p>
          <a:p>
            <a:pPr marL="457200" indent="-457200">
              <a:spcBef>
                <a:spcPts val="600"/>
              </a:spcBef>
              <a:buFont typeface="+mj-lt"/>
              <a:buAutoNum type="arabicPeriod"/>
            </a:pPr>
            <a:r>
              <a:rPr lang="ru-RU" dirty="0"/>
              <a:t>Фадеев М. М. Формализация понятия отношения для качественного анализа данных ./ Фадеев М. М., Балакирев Н. Е. // Актуальные проблемы прикладной математики, информатики и механики : сборник трудов Международной научной конференции, Воронеж, 13-15 декабря 2021 г. — Воронеж, 2022. — С. 1685-1690.</a:t>
            </a:r>
          </a:p>
          <a:p>
            <a:pPr>
              <a:spcBef>
                <a:spcPts val="600"/>
              </a:spcBef>
            </a:pPr>
            <a:endParaRPr lang="ru-RU" dirty="0"/>
          </a:p>
          <a:p>
            <a:pPr>
              <a:spcBef>
                <a:spcPts val="600"/>
              </a:spcBef>
            </a:pPr>
            <a:endParaRPr lang="ru-RU" dirty="0"/>
          </a:p>
        </p:txBody>
      </p:sp>
      <p:sp>
        <p:nvSpPr>
          <p:cNvPr id="4" name="Номер слайда 3"/>
          <p:cNvSpPr>
            <a:spLocks noGrp="1"/>
          </p:cNvSpPr>
          <p:nvPr>
            <p:ph type="sldNum" sz="quarter" idx="12"/>
          </p:nvPr>
        </p:nvSpPr>
        <p:spPr>
          <a:xfrm>
            <a:off x="9900458" y="6459785"/>
            <a:ext cx="1312025" cy="365125"/>
          </a:xfrm>
        </p:spPr>
        <p:txBody>
          <a:bodyPr/>
          <a:lstStyle/>
          <a:p>
            <a:fld id="{D57F1E4F-1CFF-5643-939E-217C01CDF565}" type="slidenum">
              <a:rPr lang="en-US" smtClean="0"/>
              <a:pPr/>
              <a:t>66</a:t>
            </a:fld>
            <a:endParaRPr lang="en-US" dirty="0"/>
          </a:p>
        </p:txBody>
      </p:sp>
    </p:spTree>
    <p:extLst>
      <p:ext uri="{BB962C8B-B14F-4D97-AF65-F5344CB8AC3E}">
        <p14:creationId xmlns:p14="http://schemas.microsoft.com/office/powerpoint/2010/main" xmlns="" val="277380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1464" y="195371"/>
            <a:ext cx="8408790" cy="864096"/>
          </a:xfrm>
        </p:spPr>
        <p:txBody>
          <a:bodyPr>
            <a:normAutofit/>
          </a:bodyPr>
          <a:lstStyle/>
          <a:p>
            <a:r>
              <a:rPr lang="ru-RU"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3</a:t>
            </a:r>
            <a:r>
              <a:rPr lang="ru-RU"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ru-RU"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Базовая концепция формирования образа  относительно </a:t>
            </a:r>
            <a:r>
              <a:rPr lang="ru-RU"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любого объекта</a:t>
            </a:r>
            <a:r>
              <a:rPr lang="ru-RU"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ru-RU" sz="2800" dirty="0"/>
          </a:p>
        </p:txBody>
      </p:sp>
      <p:sp>
        <p:nvSpPr>
          <p:cNvPr id="3" name="Содержимое 2"/>
          <p:cNvSpPr>
            <a:spLocks noGrp="1"/>
          </p:cNvSpPr>
          <p:nvPr>
            <p:ph idx="1"/>
          </p:nvPr>
        </p:nvSpPr>
        <p:spPr>
          <a:xfrm>
            <a:off x="1199456" y="1700808"/>
            <a:ext cx="10153128" cy="4392488"/>
          </a:xfrm>
        </p:spPr>
        <p:txBody>
          <a:bodyPr>
            <a:noAutofit/>
          </a:bodyPr>
          <a:lstStyle/>
          <a:p>
            <a:pPr algn="ctr"/>
            <a:r>
              <a:rPr lang="ru-RU" sz="1400" b="1" u="sng" dirty="0">
                <a:solidFill>
                  <a:srgbClr val="000000"/>
                </a:solidFill>
                <a:latin typeface="Times New Roman" panose="02020603050405020304" pitchFamily="18" charset="0"/>
                <a:ea typeface="Times New Roman" panose="02020603050405020304" pitchFamily="18" charset="0"/>
              </a:rPr>
              <a:t>Основы существования</a:t>
            </a:r>
            <a:endParaRPr lang="ru-RU" sz="1400" u="sng" dirty="0">
              <a:latin typeface="Times New Roman" panose="02020603050405020304" pitchFamily="18" charset="0"/>
              <a:ea typeface="Times New Roman" panose="02020603050405020304" pitchFamily="18" charset="0"/>
            </a:endParaRPr>
          </a:p>
          <a:p>
            <a:pPr lvl="1">
              <a:spcAft>
                <a:spcPts val="800"/>
              </a:spcAft>
              <a:buNone/>
            </a:pPr>
            <a:r>
              <a:rPr lang="ru-RU" sz="1400" b="1" dirty="0">
                <a:latin typeface="Times New Roman" panose="02020603050405020304" pitchFamily="18" charset="0"/>
                <a:ea typeface="Calibri" panose="020F0502020204030204" pitchFamily="34" charset="0"/>
                <a:cs typeface="Times New Roman" panose="02020603050405020304" pitchFamily="18" charset="0"/>
              </a:rPr>
              <a:t>Законы</a:t>
            </a:r>
            <a:r>
              <a:rPr lang="ru-RU" sz="1400" dirty="0">
                <a:latin typeface="Times New Roman" panose="02020603050405020304" pitchFamily="18" charset="0"/>
                <a:ea typeface="Calibri" panose="020F0502020204030204" pitchFamily="34" charset="0"/>
                <a:cs typeface="Times New Roman" panose="02020603050405020304" pitchFamily="18" charset="0"/>
              </a:rPr>
              <a:t>					?		</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400" b="1" dirty="0" smtClean="0">
                <a:latin typeface="Times New Roman" panose="02020603050405020304" pitchFamily="18" charset="0"/>
                <a:ea typeface="Calibri" panose="020F0502020204030204" pitchFamily="34" charset="0"/>
                <a:cs typeface="Times New Roman" panose="02020603050405020304" pitchFamily="18" charset="0"/>
              </a:rPr>
              <a:t>Аксиомы</a:t>
            </a:r>
            <a:endParaRPr lang="ru-RU" sz="1400" b="1" dirty="0">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ru-RU" sz="1400" b="1" u="sng" dirty="0">
                <a:latin typeface="Times New Roman" panose="02020603050405020304" pitchFamily="18" charset="0"/>
                <a:ea typeface="Calibri" panose="020F0502020204030204" pitchFamily="34" charset="0"/>
                <a:cs typeface="Times New Roman" panose="02020603050405020304" pitchFamily="18" charset="0"/>
              </a:rPr>
              <a:t>Парадигма существования</a:t>
            </a:r>
            <a:r>
              <a:rPr lang="ru-RU" sz="1400" b="1"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buNone/>
            </a:pPr>
            <a:r>
              <a:rPr lang="ru-RU" sz="1400" b="1" dirty="0">
                <a:latin typeface="Times New Roman" panose="02020603050405020304" pitchFamily="18" charset="0"/>
                <a:ea typeface="Calibri" panose="020F0502020204030204" pitchFamily="34" charset="0"/>
                <a:cs typeface="Times New Roman" panose="02020603050405020304" pitchFamily="18" charset="0"/>
              </a:rPr>
              <a:t>	Реальный </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400" i="1" dirty="0">
                <a:latin typeface="Times New Roman" panose="02020603050405020304" pitchFamily="18" charset="0"/>
                <a:ea typeface="Calibri" panose="020F0502020204030204" pitchFamily="34" charset="0"/>
                <a:cs typeface="Times New Roman" panose="02020603050405020304" pitchFamily="18" charset="0"/>
              </a:rPr>
              <a:t>Мир</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b="1" dirty="0">
                <a:latin typeface="Times New Roman" panose="02020603050405020304" pitchFamily="18" charset="0"/>
                <a:ea typeface="Calibri" panose="020F0502020204030204" pitchFamily="34" charset="0"/>
                <a:cs typeface="Times New Roman" panose="02020603050405020304" pitchFamily="18" charset="0"/>
              </a:rPr>
              <a:t>Виртуальный</a:t>
            </a:r>
          </a:p>
          <a:p>
            <a:pPr algn="ctr">
              <a:lnSpc>
                <a:spcPct val="110000"/>
              </a:lnSpc>
              <a:spcAft>
                <a:spcPts val="800"/>
              </a:spcAft>
              <a:buNone/>
            </a:pPr>
            <a:r>
              <a:rPr lang="ru-RU" sz="1400" b="1" u="sng" dirty="0" smtClean="0">
                <a:latin typeface="Times New Roman" panose="02020603050405020304" pitchFamily="18" charset="0"/>
                <a:ea typeface="Calibri" panose="020F0502020204030204" pitchFamily="34" charset="0"/>
                <a:cs typeface="Times New Roman" panose="02020603050405020304" pitchFamily="18" charset="0"/>
              </a:rPr>
              <a:t>Представление </a:t>
            </a:r>
            <a:r>
              <a:rPr lang="ru-RU" sz="1400" b="1" u="sng" dirty="0">
                <a:latin typeface="Times New Roman" panose="02020603050405020304" pitchFamily="18" charset="0"/>
                <a:ea typeface="Calibri" panose="020F0502020204030204" pitchFamily="34" charset="0"/>
                <a:cs typeface="Times New Roman" panose="02020603050405020304" pitchFamily="18" charset="0"/>
              </a:rPr>
              <a:t>его</a:t>
            </a:r>
            <a:endParaRPr lang="ru-RU" sz="1400" u="sng"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0000"/>
              </a:lnSpc>
              <a:spcAft>
                <a:spcPts val="800"/>
              </a:spcAft>
              <a:buNone/>
            </a:pP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b="1" dirty="0">
                <a:latin typeface="Times New Roman" panose="02020603050405020304" pitchFamily="18" charset="0"/>
                <a:ea typeface="Calibri" panose="020F0502020204030204" pitchFamily="34" charset="0"/>
                <a:cs typeface="Times New Roman" panose="02020603050405020304" pitchFamily="18" charset="0"/>
              </a:rPr>
              <a:t>Сущности      </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400" b="1" dirty="0">
                <a:latin typeface="Times New Roman" panose="02020603050405020304" pitchFamily="18" charset="0"/>
                <a:ea typeface="Calibri" panose="020F0502020204030204" pitchFamily="34" charset="0"/>
                <a:cs typeface="Times New Roman" panose="02020603050405020304" pitchFamily="18" charset="0"/>
              </a:rPr>
              <a:t>Образы</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400" b="1" dirty="0">
                <a:latin typeface="Times New Roman" panose="02020603050405020304" pitchFamily="18" charset="0"/>
                <a:ea typeface="Calibri" panose="020F0502020204030204" pitchFamily="34" charset="0"/>
                <a:cs typeface="Times New Roman" panose="02020603050405020304" pitchFamily="18" charset="0"/>
              </a:rPr>
              <a:t>Понятия Модели</a:t>
            </a:r>
            <a:endParaRPr lang="ru-RU" sz="1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0000"/>
              </a:lnSpc>
              <a:spcAft>
                <a:spcPts val="800"/>
              </a:spcAft>
            </a:pPr>
            <a:r>
              <a:rPr lang="ru-RU" sz="1400" b="1" u="sng" dirty="0">
                <a:latin typeface="Times New Roman" pitchFamily="18" charset="0"/>
                <a:ea typeface="Calibri" panose="020F0502020204030204" pitchFamily="34" charset="0"/>
                <a:cs typeface="Times New Roman" pitchFamily="18" charset="0"/>
              </a:rPr>
              <a:t>Исходная компонента построения</a:t>
            </a:r>
            <a:endParaRPr lang="ru-RU" sz="1400" u="sng" dirty="0">
              <a:latin typeface="Times New Roman" pitchFamily="18" charset="0"/>
              <a:ea typeface="Calibri" panose="020F0502020204030204" pitchFamily="34" charset="0"/>
              <a:cs typeface="Times New Roman" pitchFamily="18" charset="0"/>
            </a:endParaRPr>
          </a:p>
          <a:p>
            <a:pPr algn="ctr">
              <a:lnSpc>
                <a:spcPct val="110000"/>
              </a:lnSpc>
              <a:spcAft>
                <a:spcPts val="800"/>
              </a:spcAft>
              <a:buNone/>
            </a:pPr>
            <a:r>
              <a:rPr lang="ru-RU" sz="1400" b="1" dirty="0">
                <a:latin typeface="Times New Roman" panose="02020603050405020304" pitchFamily="18" charset="0"/>
                <a:ea typeface="Calibri" panose="020F0502020204030204" pitchFamily="34" charset="0"/>
                <a:cs typeface="Times New Roman" panose="02020603050405020304" pitchFamily="18" charset="0"/>
              </a:rPr>
              <a:t>Элемент атома	</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400" b="1" dirty="0" smtClean="0">
                <a:latin typeface="Times New Roman" panose="02020603050405020304" pitchFamily="18" charset="0"/>
                <a:ea typeface="Calibri" panose="020F0502020204030204" pitchFamily="34" charset="0"/>
                <a:cs typeface="Times New Roman" panose="02020603050405020304" pitchFamily="18" charset="0"/>
              </a:rPr>
              <a:t>Элемент </a:t>
            </a:r>
            <a:r>
              <a:rPr lang="ru-RU" sz="1400" b="1" dirty="0">
                <a:latin typeface="Times New Roman" panose="02020603050405020304" pitchFamily="18" charset="0"/>
                <a:ea typeface="Calibri" panose="020F0502020204030204" pitchFamily="34" charset="0"/>
                <a:cs typeface="Times New Roman" panose="02020603050405020304" pitchFamily="18" charset="0"/>
              </a:rPr>
              <a:t>множества </a:t>
            </a:r>
            <a:r>
              <a:rPr lang="ru-RU" sz="1400" b="1" dirty="0" smtClean="0">
                <a:latin typeface="Times New Roman" panose="02020603050405020304" pitchFamily="18" charset="0"/>
                <a:ea typeface="Calibri" panose="020F0502020204030204" pitchFamily="34" charset="0"/>
                <a:cs typeface="Times New Roman" panose="02020603050405020304" pitchFamily="18" charset="0"/>
              </a:rPr>
              <a:t> объектов</a:t>
            </a:r>
            <a:endParaRPr lang="ru-RU" sz="1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0000"/>
              </a:lnSpc>
              <a:spcAft>
                <a:spcPts val="800"/>
              </a:spcAft>
            </a:pPr>
            <a:r>
              <a:rPr lang="ru-RU" sz="1400" b="1" u="sng" dirty="0">
                <a:latin typeface="Times New Roman" pitchFamily="18" charset="0"/>
                <a:ea typeface="Calibri" panose="020F0502020204030204" pitchFamily="34" charset="0"/>
                <a:cs typeface="Times New Roman" pitchFamily="18" charset="0"/>
              </a:rPr>
              <a:t>Максимальная компонента </a:t>
            </a:r>
            <a:endParaRPr lang="ru-RU" sz="1400" u="sng" dirty="0">
              <a:latin typeface="Times New Roman" pitchFamily="18" charset="0"/>
              <a:ea typeface="Calibri" panose="020F0502020204030204" pitchFamily="34" charset="0"/>
              <a:cs typeface="Times New Roman" pitchFamily="18" charset="0"/>
            </a:endParaRPr>
          </a:p>
          <a:p>
            <a:pPr algn="ctr">
              <a:lnSpc>
                <a:spcPct val="110000"/>
              </a:lnSpc>
              <a:spcAft>
                <a:spcPts val="800"/>
              </a:spcAft>
            </a:pPr>
            <a:r>
              <a:rPr lang="ru-RU" sz="1400" b="1" dirty="0" smtClean="0">
                <a:latin typeface="Times New Roman" pitchFamily="18" charset="0"/>
                <a:ea typeface="Calibri" panose="020F0502020204030204" pitchFamily="34" charset="0"/>
                <a:cs typeface="Times New Roman" pitchFamily="18" charset="0"/>
              </a:rPr>
              <a:t>Вселенная</a:t>
            </a:r>
            <a:r>
              <a:rPr lang="ru-RU" sz="1400" b="1" dirty="0">
                <a:latin typeface="Times New Roman" pitchFamily="18" charset="0"/>
                <a:ea typeface="Calibri" panose="020F0502020204030204" pitchFamily="34" charset="0"/>
                <a:cs typeface="Times New Roman" pitchFamily="18" charset="0"/>
              </a:rPr>
              <a:t>				?	</a:t>
            </a:r>
            <a:r>
              <a:rPr lang="ru-RU" sz="1400" b="1" dirty="0" smtClean="0">
                <a:latin typeface="Times New Roman" pitchFamily="18" charset="0"/>
                <a:ea typeface="Calibri" panose="020F0502020204030204" pitchFamily="34" charset="0"/>
                <a:cs typeface="Times New Roman" pitchFamily="18" charset="0"/>
              </a:rPr>
              <a:t>		</a:t>
            </a:r>
            <a:r>
              <a:rPr lang="ru-RU" sz="1400" b="1" dirty="0">
                <a:latin typeface="Times New Roman" pitchFamily="18" charset="0"/>
                <a:ea typeface="Calibri" panose="020F0502020204030204" pitchFamily="34" charset="0"/>
                <a:cs typeface="Times New Roman" pitchFamily="18" charset="0"/>
              </a:rPr>
              <a:t>	Пространство</a:t>
            </a:r>
            <a:endParaRPr lang="ru-RU" sz="1400" dirty="0">
              <a:latin typeface="Times New Roman" pitchFamily="18" charset="0"/>
              <a:ea typeface="Calibri" panose="020F0502020204030204" pitchFamily="34" charset="0"/>
              <a:cs typeface="Times New Roman" pitchFamily="18" charset="0"/>
            </a:endParaRPr>
          </a:p>
        </p:txBody>
      </p:sp>
      <p:sp>
        <p:nvSpPr>
          <p:cNvPr id="5" name="Номер слайда 4"/>
          <p:cNvSpPr>
            <a:spLocks noGrp="1"/>
          </p:cNvSpPr>
          <p:nvPr>
            <p:ph type="sldNum" sz="quarter" idx="12"/>
          </p:nvPr>
        </p:nvSpPr>
        <p:spPr/>
        <p:txBody>
          <a:bodyPr/>
          <a:lstStyle/>
          <a:p>
            <a:fld id="{D57F1E4F-1CFF-5643-939E-217C01CDF565}"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1097280" y="286603"/>
            <a:ext cx="10058400" cy="1450757"/>
          </a:xfrm>
          <a:noFill/>
          <a:ln w="0">
            <a:noFill/>
          </a:ln>
        </p:spPr>
        <p:txBody>
          <a:bodyPr vert="horz" lIns="91440" tIns="45720" rIns="91440" bIns="45720" numCol="1" spcCol="0" rtlCol="0" anchor="b">
            <a:noAutofit/>
          </a:bodyPr>
          <a:lstStyle/>
          <a:p>
            <a:r>
              <a:rPr lang="ru-RU" dirty="0"/>
              <a:t>3.</a:t>
            </a:r>
            <a:r>
              <a:rPr lang="en-US" dirty="0"/>
              <a:t> </a:t>
            </a:r>
            <a:r>
              <a:rPr lang="ru-RU" dirty="0"/>
              <a:t>Почему множество объектов</a:t>
            </a:r>
            <a:endParaRPr lang="en-US" dirty="0"/>
          </a:p>
        </p:txBody>
      </p:sp>
      <p:sp>
        <p:nvSpPr>
          <p:cNvPr id="4" name="Объект 3">
            <a:extLst>
              <a:ext uri="{FF2B5EF4-FFF2-40B4-BE49-F238E27FC236}">
                <a16:creationId xmlns:a16="http://schemas.microsoft.com/office/drawing/2014/main" xmlns="" id="{6D3D9CFD-8AEC-BACA-0481-28150FD7B6A7}"/>
              </a:ext>
            </a:extLst>
          </p:cNvPr>
          <p:cNvSpPr>
            <a:spLocks noGrp="1"/>
          </p:cNvSpPr>
          <p:nvPr>
            <p:ph idx="1"/>
          </p:nvPr>
        </p:nvSpPr>
        <p:spPr>
          <a:xfrm>
            <a:off x="1097280" y="1736725"/>
            <a:ext cx="10058400" cy="4644603"/>
          </a:xfrm>
        </p:spPr>
        <p:txBody>
          <a:bodyPr>
            <a:normAutofit fontScale="85000" lnSpcReduction="10000"/>
          </a:bodyPr>
          <a:lstStyle/>
          <a:p>
            <a:pPr algn="just" defTabSz="457200">
              <a:lnSpc>
                <a:spcPct val="150000"/>
              </a:lnSpc>
              <a:spcBef>
                <a:spcPts val="0"/>
              </a:spcBef>
              <a:spcAft>
                <a:spcPts val="0"/>
              </a:spcAft>
            </a:pPr>
            <a:r>
              <a:rPr lang="ru-RU" i="1" dirty="0"/>
              <a:t>«Множество (объектов) есть совокупность </a:t>
            </a:r>
            <a:r>
              <a:rPr lang="ru-RU" i="1" u="sng" dirty="0"/>
              <a:t>различных</a:t>
            </a:r>
            <a:r>
              <a:rPr lang="ru-RU" i="1" dirty="0"/>
              <a:t> элементов (</a:t>
            </a:r>
            <a:r>
              <a:rPr lang="ru-RU" b="1" dirty="0"/>
              <a:t>объектов</a:t>
            </a:r>
            <a:r>
              <a:rPr lang="ru-RU" i="1" dirty="0"/>
              <a:t>), мыслимая </a:t>
            </a:r>
            <a:r>
              <a:rPr lang="ru-RU" b="1" dirty="0"/>
              <a:t>(отражаемое</a:t>
            </a:r>
            <a:r>
              <a:rPr lang="ru-RU" i="1" dirty="0"/>
              <a:t>) как единое </a:t>
            </a:r>
            <a:r>
              <a:rPr lang="ru-RU" i="1" u="sng" dirty="0"/>
              <a:t>целое</a:t>
            </a:r>
            <a:r>
              <a:rPr lang="ru-RU" i="1" dirty="0"/>
              <a:t> (</a:t>
            </a:r>
            <a:r>
              <a:rPr lang="ru-RU" b="1" dirty="0"/>
              <a:t>в сознании субъекта</a:t>
            </a:r>
            <a:r>
              <a:rPr lang="ru-RU" i="1" u="sng" dirty="0"/>
              <a:t>)</a:t>
            </a:r>
            <a:r>
              <a:rPr lang="ru-RU" i="1" dirty="0"/>
              <a:t>»</a:t>
            </a:r>
            <a:r>
              <a:rPr lang="ru-RU" dirty="0"/>
              <a:t>.</a:t>
            </a:r>
            <a:r>
              <a:rPr lang="ru-RU" dirty="0">
                <a:solidFill>
                  <a:schemeClr val="dk1"/>
                </a:solidFill>
                <a:latin typeface="Times New Roman"/>
              </a:rPr>
              <a:t>Итак, главные вопросы по определению:</a:t>
            </a:r>
          </a:p>
          <a:p>
            <a:pPr algn="just" defTabSz="457200">
              <a:lnSpc>
                <a:spcPct val="150000"/>
              </a:lnSpc>
              <a:spcBef>
                <a:spcPts val="0"/>
              </a:spcBef>
              <a:spcAft>
                <a:spcPts val="0"/>
              </a:spcAft>
            </a:pPr>
            <a:r>
              <a:rPr lang="ru-RU" b="1" i="1" u="sng" dirty="0"/>
              <a:t>Совокупность -</a:t>
            </a:r>
            <a:r>
              <a:rPr lang="ru-RU" i="1" dirty="0"/>
              <a:t> </a:t>
            </a:r>
            <a:r>
              <a:rPr lang="ru-RU" dirty="0"/>
              <a:t>это общность  (зависимы) или  груда независимых элементов?  Груда!</a:t>
            </a:r>
          </a:p>
          <a:p>
            <a:pPr algn="just" defTabSz="457200">
              <a:lnSpc>
                <a:spcPct val="150000"/>
              </a:lnSpc>
              <a:spcBef>
                <a:spcPts val="0"/>
              </a:spcBef>
              <a:spcAft>
                <a:spcPts val="0"/>
              </a:spcAft>
            </a:pPr>
            <a:r>
              <a:rPr lang="ru-RU" b="1" dirty="0">
                <a:solidFill>
                  <a:srgbClr val="FF0000"/>
                </a:solidFill>
              </a:rPr>
              <a:t>Совокупность</a:t>
            </a:r>
            <a:r>
              <a:rPr lang="ru-RU" dirty="0">
                <a:solidFill>
                  <a:srgbClr val="FF0000"/>
                </a:solidFill>
              </a:rPr>
              <a:t> как связанность объектов через отношения</a:t>
            </a:r>
          </a:p>
          <a:p>
            <a:pPr algn="just" defTabSz="457200">
              <a:lnSpc>
                <a:spcPct val="150000"/>
              </a:lnSpc>
              <a:spcBef>
                <a:spcPts val="0"/>
              </a:spcBef>
              <a:spcAft>
                <a:spcPts val="0"/>
              </a:spcAft>
            </a:pPr>
            <a:r>
              <a:rPr lang="ru-RU" b="1" i="1" u="sng" dirty="0"/>
              <a:t>Различность</a:t>
            </a:r>
            <a:r>
              <a:rPr lang="ru-RU" i="1" dirty="0"/>
              <a:t>,  </a:t>
            </a:r>
            <a:r>
              <a:rPr lang="ru-RU" dirty="0"/>
              <a:t>она в чем состоит</a:t>
            </a:r>
            <a:r>
              <a:rPr lang="ru-RU" i="1" dirty="0"/>
              <a:t>?		</a:t>
            </a:r>
            <a:r>
              <a:rPr lang="en-US" i="1" dirty="0"/>
              <a:t>	</a:t>
            </a:r>
            <a:r>
              <a:rPr lang="ru-RU" dirty="0"/>
              <a:t>В факте существования или в наличии формы,</a:t>
            </a:r>
          </a:p>
          <a:p>
            <a:pPr algn="just" defTabSz="457200">
              <a:lnSpc>
                <a:spcPct val="150000"/>
              </a:lnSpc>
              <a:spcBef>
                <a:spcPts val="0"/>
              </a:spcBef>
              <a:spcAft>
                <a:spcPts val="0"/>
              </a:spcAft>
            </a:pPr>
            <a:r>
              <a:rPr lang="ru-RU" b="1" dirty="0">
                <a:solidFill>
                  <a:srgbClr val="FF0000"/>
                </a:solidFill>
              </a:rPr>
              <a:t>Различимость</a:t>
            </a:r>
            <a:r>
              <a:rPr lang="ru-RU" dirty="0">
                <a:solidFill>
                  <a:srgbClr val="FF0000"/>
                </a:solidFill>
              </a:rPr>
              <a:t> через метрику </a:t>
            </a:r>
            <a:r>
              <a:rPr lang="ru-RU" b="1" dirty="0">
                <a:solidFill>
                  <a:srgbClr val="FF0000"/>
                </a:solidFill>
              </a:rPr>
              <a:t>характеристик </a:t>
            </a:r>
            <a:r>
              <a:rPr lang="ru-RU" dirty="0">
                <a:solidFill>
                  <a:srgbClr val="FF0000"/>
                </a:solidFill>
              </a:rPr>
              <a:t>факта существования в </a:t>
            </a:r>
            <a:r>
              <a:rPr lang="ru-RU" dirty="0" err="1">
                <a:solidFill>
                  <a:srgbClr val="FF0000"/>
                </a:solidFill>
              </a:rPr>
              <a:t>определенной</a:t>
            </a:r>
            <a:r>
              <a:rPr lang="ru-RU" dirty="0">
                <a:solidFill>
                  <a:srgbClr val="FF0000"/>
                </a:solidFill>
              </a:rPr>
              <a:t> форме</a:t>
            </a:r>
          </a:p>
          <a:p>
            <a:pPr algn="just" defTabSz="457200">
              <a:lnSpc>
                <a:spcPct val="150000"/>
              </a:lnSpc>
              <a:spcBef>
                <a:spcPts val="0"/>
              </a:spcBef>
              <a:spcAft>
                <a:spcPts val="0"/>
              </a:spcAft>
            </a:pPr>
            <a:r>
              <a:rPr lang="ru-RU" b="1" i="1" u="sng" dirty="0">
                <a:solidFill>
                  <a:schemeClr val="dk1"/>
                </a:solidFill>
                <a:latin typeface="Times New Roman"/>
              </a:rPr>
              <a:t>Мыслимое </a:t>
            </a:r>
            <a:r>
              <a:rPr lang="ru-RU" dirty="0">
                <a:solidFill>
                  <a:schemeClr val="dk1"/>
                </a:solidFill>
                <a:latin typeface="Times New Roman"/>
              </a:rPr>
              <a:t>это только в нашем сознании</a:t>
            </a:r>
            <a:r>
              <a:rPr lang="ru-RU" i="1" dirty="0">
                <a:solidFill>
                  <a:schemeClr val="dk1"/>
                </a:solidFill>
                <a:latin typeface="Times New Roman"/>
              </a:rPr>
              <a:t>? </a:t>
            </a:r>
            <a:r>
              <a:rPr lang="ru-RU" dirty="0">
                <a:solidFill>
                  <a:schemeClr val="dk1"/>
                </a:solidFill>
                <a:latin typeface="Times New Roman"/>
              </a:rPr>
              <a:t>Присутствует только в сознании</a:t>
            </a:r>
            <a:r>
              <a:rPr lang="ru-RU" i="1" dirty="0">
                <a:solidFill>
                  <a:schemeClr val="dk1"/>
                </a:solidFill>
                <a:latin typeface="Times New Roman"/>
              </a:rPr>
              <a:t>.</a:t>
            </a:r>
            <a:r>
              <a:rPr lang="ru-RU" dirty="0">
                <a:solidFill>
                  <a:schemeClr val="dk1"/>
                </a:solidFill>
                <a:latin typeface="Times New Roman"/>
              </a:rPr>
              <a:t> или реально? </a:t>
            </a:r>
            <a:endParaRPr lang="ru-RU" i="1" dirty="0">
              <a:solidFill>
                <a:schemeClr val="dk1"/>
              </a:solidFill>
              <a:latin typeface="Times New Roman"/>
            </a:endParaRPr>
          </a:p>
          <a:p>
            <a:pPr algn="just" defTabSz="457200">
              <a:lnSpc>
                <a:spcPct val="150000"/>
              </a:lnSpc>
              <a:spcBef>
                <a:spcPts val="0"/>
              </a:spcBef>
              <a:spcAft>
                <a:spcPts val="0"/>
              </a:spcAft>
            </a:pPr>
            <a:r>
              <a:rPr lang="ru-RU" b="1" dirty="0">
                <a:solidFill>
                  <a:srgbClr val="FF0000"/>
                </a:solidFill>
                <a:latin typeface="Times New Roman"/>
              </a:rPr>
              <a:t>Реальное</a:t>
            </a:r>
            <a:r>
              <a:rPr lang="ru-RU" dirty="0">
                <a:solidFill>
                  <a:srgbClr val="FF0000"/>
                </a:solidFill>
                <a:latin typeface="Times New Roman"/>
              </a:rPr>
              <a:t> </a:t>
            </a:r>
            <a:r>
              <a:rPr lang="ru-RU" dirty="0" err="1">
                <a:solidFill>
                  <a:srgbClr val="FF0000"/>
                </a:solidFill>
                <a:latin typeface="Times New Roman"/>
              </a:rPr>
              <a:t>отраженное</a:t>
            </a:r>
            <a:r>
              <a:rPr lang="ru-RU" dirty="0">
                <a:solidFill>
                  <a:srgbClr val="FF0000"/>
                </a:solidFill>
                <a:latin typeface="Times New Roman"/>
              </a:rPr>
              <a:t> в виде образа в нашем сознании</a:t>
            </a:r>
          </a:p>
          <a:p>
            <a:pPr algn="just" defTabSz="457200">
              <a:lnSpc>
                <a:spcPct val="150000"/>
              </a:lnSpc>
              <a:spcBef>
                <a:spcPts val="0"/>
              </a:spcBef>
              <a:spcAft>
                <a:spcPts val="0"/>
              </a:spcAft>
            </a:pPr>
            <a:r>
              <a:rPr lang="ru-RU" b="1" i="1" u="sng" dirty="0"/>
              <a:t>Единое</a:t>
            </a:r>
            <a:r>
              <a:rPr lang="ru-RU" i="1" dirty="0"/>
              <a:t>  - </a:t>
            </a:r>
            <a:r>
              <a:rPr lang="ru-RU" dirty="0"/>
              <a:t>что их объединяет</a:t>
            </a:r>
            <a:r>
              <a:rPr lang="ru-RU" i="1" dirty="0"/>
              <a:t>?		</a:t>
            </a:r>
            <a:r>
              <a:rPr lang="en-US" i="1" dirty="0"/>
              <a:t>		</a:t>
            </a:r>
            <a:r>
              <a:rPr lang="ru-RU" dirty="0">
                <a:latin typeface="Times New Roman" pitchFamily="18" charset="0"/>
                <a:cs typeface="Times New Roman" pitchFamily="18" charset="0"/>
              </a:rPr>
              <a:t>Мешок</a:t>
            </a:r>
          </a:p>
          <a:p>
            <a:pPr algn="just" defTabSz="457200">
              <a:lnSpc>
                <a:spcPct val="150000"/>
              </a:lnSpc>
              <a:spcBef>
                <a:spcPts val="0"/>
              </a:spcBef>
              <a:spcAft>
                <a:spcPts val="0"/>
              </a:spcAft>
            </a:pPr>
            <a:r>
              <a:rPr lang="ru-RU" dirty="0">
                <a:solidFill>
                  <a:srgbClr val="FF0000"/>
                </a:solidFill>
                <a:latin typeface="Times New Roman" pitchFamily="18" charset="0"/>
                <a:cs typeface="Times New Roman" pitchFamily="18" charset="0"/>
              </a:rPr>
              <a:t>Единое через связанность отношений.</a:t>
            </a:r>
          </a:p>
          <a:p>
            <a:pPr algn="just" defTabSz="457200">
              <a:lnSpc>
                <a:spcPct val="150000"/>
              </a:lnSpc>
              <a:spcBef>
                <a:spcPts val="0"/>
              </a:spcBef>
              <a:spcAft>
                <a:spcPts val="0"/>
              </a:spcAft>
            </a:pPr>
            <a:r>
              <a:rPr lang="ru-RU" b="1" i="1" u="sng" dirty="0"/>
              <a:t>Целое </a:t>
            </a:r>
            <a:r>
              <a:rPr lang="ru-RU" i="1" u="sng" dirty="0"/>
              <a:t> </a:t>
            </a:r>
            <a:r>
              <a:rPr lang="ru-RU" dirty="0"/>
              <a:t>- это что такое?				</a:t>
            </a:r>
            <a:r>
              <a:rPr lang="en-US" dirty="0"/>
              <a:t>		</a:t>
            </a:r>
            <a:r>
              <a:rPr lang="ru-RU" dirty="0">
                <a:latin typeface="Times New Roman" pitchFamily="18" charset="0"/>
                <a:cs typeface="Times New Roman" pitchFamily="18" charset="0"/>
              </a:rPr>
              <a:t>В мешке нет дыр!</a:t>
            </a:r>
          </a:p>
          <a:p>
            <a:pPr algn="just" defTabSz="457200">
              <a:lnSpc>
                <a:spcPct val="150000"/>
              </a:lnSpc>
              <a:spcBef>
                <a:spcPts val="0"/>
              </a:spcBef>
              <a:spcAft>
                <a:spcPts val="0"/>
              </a:spcAft>
            </a:pPr>
            <a:r>
              <a:rPr lang="ru-RU" dirty="0">
                <a:solidFill>
                  <a:srgbClr val="FF0000"/>
                </a:solidFill>
                <a:latin typeface="Times New Roman" pitchFamily="18" charset="0"/>
                <a:cs typeface="Times New Roman" pitchFamily="18" charset="0"/>
              </a:rPr>
              <a:t>Целое представляемое как единственная форма</a:t>
            </a:r>
            <a:endParaRPr lang="ru-RU" dirty="0"/>
          </a:p>
        </p:txBody>
      </p:sp>
      <p:sp>
        <p:nvSpPr>
          <p:cNvPr id="132" name="PlaceHolder 2"/>
          <p:cNvSpPr>
            <a:spLocks noGrp="1"/>
          </p:cNvSpPr>
          <p:nvPr>
            <p:ph type="sldNum" sz="quarter" idx="12"/>
          </p:nvPr>
        </p:nvSpPr>
        <p:spPr>
          <a:xfrm>
            <a:off x="9900458" y="6459785"/>
            <a:ext cx="1312025" cy="365125"/>
          </a:xfrm>
          <a:noFill/>
          <a:ln w="0">
            <a:noFill/>
          </a:ln>
        </p:spPr>
        <p:txBody>
          <a:bodyPr vert="horz" lIns="91440" tIns="45720" rIns="91440" bIns="45720" rtlCol="0" anchor="ctr">
            <a:noAutofit/>
          </a:bodyPr>
          <a:lstStyle>
            <a:lvl1pPr indent="0" algn="r" defTabSz="457200">
              <a:lnSpc>
                <a:spcPct val="100000"/>
              </a:lnSpc>
              <a:buNone/>
              <a:defRPr lang="ru-RU" sz="1200" b="0" u="none" strike="noStrike">
                <a:solidFill>
                  <a:schemeClr val="dk1">
                    <a:tint val="75000"/>
                  </a:schemeClr>
                </a:solidFill>
                <a:uFillTx/>
                <a:latin typeface="Arial"/>
              </a:defRPr>
            </a:lvl1pPr>
          </a:lstStyle>
          <a:p>
            <a:fld id="{33EAC1BC-15BF-433C-8BD2-B9B7D13A375E}" type="slidenum">
              <a:rPr lang="ru-RU"/>
              <a:pPr/>
              <a:t>8</a:t>
            </a:fld>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3.Объект </a:t>
            </a:r>
            <a:r>
              <a:rPr lang="ru-RU" dirty="0"/>
              <a:t>вместо элемента множества</a:t>
            </a:r>
          </a:p>
        </p:txBody>
      </p:sp>
      <p:pic>
        <p:nvPicPr>
          <p:cNvPr id="6" name="Содержимое 5" descr="Элемент_Множестов.png"/>
          <p:cNvPicPr>
            <a:picLocks noGrp="1" noChangeAspect="1"/>
          </p:cNvPicPr>
          <p:nvPr>
            <p:ph idx="1"/>
          </p:nvPr>
        </p:nvPicPr>
        <p:blipFill>
          <a:blip r:embed="rId2" cstate="print"/>
          <a:stretch>
            <a:fillRect/>
          </a:stretch>
        </p:blipFill>
        <p:spPr>
          <a:xfrm>
            <a:off x="3979064" y="1856322"/>
            <a:ext cx="4233872" cy="3250904"/>
          </a:xfrm>
        </p:spPr>
      </p:pic>
      <p:sp>
        <p:nvSpPr>
          <p:cNvPr id="3" name="Номер слайда 2">
            <a:extLst>
              <a:ext uri="{FF2B5EF4-FFF2-40B4-BE49-F238E27FC236}">
                <a16:creationId xmlns:a16="http://schemas.microsoft.com/office/drawing/2014/main" xmlns="" id="{AF384AFE-67E6-D873-63B8-502413449F3B}"/>
              </a:ext>
            </a:extLst>
          </p:cNvPr>
          <p:cNvSpPr>
            <a:spLocks noGrp="1"/>
          </p:cNvSpPr>
          <p:nvPr>
            <p:ph type="sldNum" sz="quarter" idx="12"/>
          </p:nvPr>
        </p:nvSpPr>
        <p:spPr/>
        <p:txBody>
          <a:bodyPr/>
          <a:lstStyle/>
          <a:p>
            <a:fld id="{906DC5DC-1313-438E-9578-FE2B5625D955}" type="slidenum">
              <a:rPr lang="ru-RU" smtClean="0"/>
              <a:pPr/>
              <a:t>9</a:t>
            </a:fld>
            <a:endParaRPr lang="ru-RU"/>
          </a:p>
        </p:txBody>
      </p:sp>
      <p:sp>
        <p:nvSpPr>
          <p:cNvPr id="9" name="TextBox 8">
            <a:extLst>
              <a:ext uri="{FF2B5EF4-FFF2-40B4-BE49-F238E27FC236}">
                <a16:creationId xmlns:a16="http://schemas.microsoft.com/office/drawing/2014/main" xmlns="" id="{B9A9F883-B00C-5906-A17B-AAC64CB514A1}"/>
              </a:ext>
            </a:extLst>
          </p:cNvPr>
          <p:cNvSpPr txBox="1"/>
          <p:nvPr/>
        </p:nvSpPr>
        <p:spPr>
          <a:xfrm>
            <a:off x="2526080" y="5301208"/>
            <a:ext cx="7200800" cy="461665"/>
          </a:xfrm>
          <a:prstGeom prst="rect">
            <a:avLst/>
          </a:prstGeom>
          <a:noFill/>
        </p:spPr>
        <p:txBody>
          <a:bodyPr wrap="square">
            <a:spAutoFit/>
          </a:bodyPr>
          <a:lstStyle/>
          <a:p>
            <a:pPr algn="ctr"/>
            <a:r>
              <a:rPr lang="ru-RU" sz="2400" dirty="0"/>
              <a:t>Предмет(ф) =</a:t>
            </a:r>
            <a:r>
              <a:rPr lang="en-US" sz="2400" dirty="0"/>
              <a:t>&gt; </a:t>
            </a:r>
            <a:r>
              <a:rPr lang="ru-RU" sz="2400" dirty="0"/>
              <a:t>Образ(с) =</a:t>
            </a:r>
            <a:r>
              <a:rPr lang="en-US" sz="2400" dirty="0"/>
              <a:t>&gt; </a:t>
            </a:r>
            <a:r>
              <a:rPr lang="ru-RU" sz="2400" dirty="0"/>
              <a:t>Понятие(к) =</a:t>
            </a:r>
            <a:r>
              <a:rPr lang="en-US" sz="2400" dirty="0"/>
              <a:t>&gt; </a:t>
            </a:r>
            <a:r>
              <a:rPr lang="ru-RU" sz="2400" dirty="0"/>
              <a:t>Модель(м) </a:t>
            </a:r>
          </a:p>
        </p:txBody>
      </p:sp>
    </p:spTree>
  </p:cSld>
  <p:clrMapOvr>
    <a:masterClrMapping/>
  </p:clrMapOvr>
</p:sld>
</file>

<file path=ppt/theme/theme1.xml><?xml version="1.0" encoding="utf-8"?>
<a:theme xmlns:a="http://schemas.openxmlformats.org/drawingml/2006/main" name="Ретро">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1747</TotalTime>
  <Words>3272</Words>
  <Application>Microsoft Office PowerPoint</Application>
  <PresentationFormat>Произвольный</PresentationFormat>
  <Paragraphs>496</Paragraphs>
  <Slides>66</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66</vt:i4>
      </vt:variant>
    </vt:vector>
  </HeadingPairs>
  <TitlesOfParts>
    <vt:vector size="67" baseType="lpstr">
      <vt:lpstr>Ретро</vt:lpstr>
      <vt:lpstr>Система отношений в анализе и синтезе данных об объектах окружающего Мира</vt:lpstr>
      <vt:lpstr>О чем пойдет речь?!</vt:lpstr>
      <vt:lpstr>Термины и понятия, затрагиваемые в докладе</vt:lpstr>
      <vt:lpstr>1. Качественный и количественный подходы</vt:lpstr>
      <vt:lpstr>1.Разные подходы к предмету исследования</vt:lpstr>
      <vt:lpstr>Упрощённая пространственная модель окружающего Мира</vt:lpstr>
      <vt:lpstr>3. Базовая концепция формирования образа  относительно  любого объекта.</vt:lpstr>
      <vt:lpstr>3. Почему множество объектов</vt:lpstr>
      <vt:lpstr>3.Объект вместо элемента множества</vt:lpstr>
      <vt:lpstr>3.Виды характеристик распознаваемой сущности одиночного объекта</vt:lpstr>
      <vt:lpstr>3.Три вида характеристик объекта</vt:lpstr>
      <vt:lpstr>Операции не выполнимые между реальными множествами объектов (ф).</vt:lpstr>
      <vt:lpstr>Пространство антипод множества.</vt:lpstr>
      <vt:lpstr>4. О предмете рассуждения в  философии и математике</vt:lpstr>
      <vt:lpstr>5.Объект рассмотрения под лупой распознавания</vt:lpstr>
      <vt:lpstr>6. Элементарные отношение в разных вариантах включения для объектов</vt:lpstr>
      <vt:lpstr>Несвязанные объекты(ф) вне пространства объединения – просто элементы</vt:lpstr>
      <vt:lpstr>Связывание объектов с пространством</vt:lpstr>
      <vt:lpstr>Более сложная структура отношений – Граф</vt:lpstr>
      <vt:lpstr>Раскрашенный граф или помеченный</vt:lpstr>
      <vt:lpstr>    Отношения - это граф ребра которого маркируются по правилам.</vt:lpstr>
      <vt:lpstr>Понятие отношения.</vt:lpstr>
      <vt:lpstr>Поля отношений</vt:lpstr>
      <vt:lpstr>Обозначения</vt:lpstr>
      <vt:lpstr>Первая основное правило.</vt:lpstr>
      <vt:lpstr>Отношения неравенства и равенства, как совокупного отношения трех объектов</vt:lpstr>
      <vt:lpstr>Правила для отношений равенство и неравенство</vt:lpstr>
      <vt:lpstr>Допустимые и недопустимые матрицы</vt:lpstr>
      <vt:lpstr>Результат связывания матриц отношений</vt:lpstr>
      <vt:lpstr>Схема связывания матриц отношений</vt:lpstr>
      <vt:lpstr>Следующий шаг в схеме связывания матриц</vt:lpstr>
      <vt:lpstr>Представление правил в виде таблицы</vt:lpstr>
      <vt:lpstr>Инструмент системы отношений</vt:lpstr>
      <vt:lpstr>Общие формулы для подсчета</vt:lpstr>
      <vt:lpstr>Количество правильных структур отношений</vt:lpstr>
      <vt:lpstr>Сводная таблица операционного представления</vt:lpstr>
      <vt:lpstr>Общая последовательность применения системы отношений.</vt:lpstr>
      <vt:lpstr>Первичные правила –используемой при структуризации звукового потока.</vt:lpstr>
      <vt:lpstr>Система отношений «больше», «меньше» и «равно» </vt:lpstr>
      <vt:lpstr>Табличный вид</vt:lpstr>
      <vt:lpstr>Слайд 41</vt:lpstr>
      <vt:lpstr>Графическое представление возможных отношений для трех объектов.</vt:lpstr>
      <vt:lpstr>Знаковое описание цепочки объектов.</vt:lpstr>
      <vt:lpstr>Вычисление коэффициента bnm </vt:lpstr>
      <vt:lpstr>Таблица получаемых коэффициентов</vt:lpstr>
      <vt:lpstr>Вычисление коэффициента anm</vt:lpstr>
      <vt:lpstr>      Таблица коэффициентов  anm</vt:lpstr>
      <vt:lpstr>Таблица вычисления количества структур для n объектов.</vt:lpstr>
      <vt:lpstr>Сводная таблица правильных и неправильных структур.</vt:lpstr>
      <vt:lpstr>УНИПРИМ – как исходный паттерн для автоматического описания</vt:lpstr>
      <vt:lpstr>Выделение фрагмента</vt:lpstr>
      <vt:lpstr>Микро атом фонемы «А»</vt:lpstr>
      <vt:lpstr>Именование и типизация УНИПРИМа</vt:lpstr>
      <vt:lpstr>Качественная оценка</vt:lpstr>
      <vt:lpstr>Качественная оценка через матрицу отношений</vt:lpstr>
      <vt:lpstr>4. Сопоставление и классификация модельных представлений</vt:lpstr>
      <vt:lpstr>4. Сопоставление и классификация модельных представлений</vt:lpstr>
      <vt:lpstr>Дальнейшая количественная оценка</vt:lpstr>
      <vt:lpstr>Результат получения второй «производной», выделяющий голосовой интервал мужского голоса (часть 1) </vt:lpstr>
      <vt:lpstr>Результат получения второй «производной», выделяющий голосовой интервал мужского голоса (часть 2)</vt:lpstr>
      <vt:lpstr>Оценка средней длины волны для голоса</vt:lpstr>
      <vt:lpstr>Смазывание картины голосового интервала при уменьшении амплитуды</vt:lpstr>
      <vt:lpstr>Практические задачи, решаемые с использованием качественного подхода</vt:lpstr>
      <vt:lpstr>Нетрадиционность взгляда на распознавание</vt:lpstr>
      <vt:lpstr>Спасибо за внимание!</vt:lpstr>
      <vt:lpstr>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семинар в МГУ</dc:title>
  <dc:creator>Балакирев;Михаил Фадеев</dc:creator>
  <cp:lastModifiedBy>Балакирев</cp:lastModifiedBy>
  <cp:revision>20</cp:revision>
  <dcterms:created xsi:type="dcterms:W3CDTF">2025-04-02T15:58:07Z</dcterms:created>
  <dcterms:modified xsi:type="dcterms:W3CDTF">2025-04-14T07:09:43Z</dcterms:modified>
</cp:coreProperties>
</file>